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2" r:id="rId3"/>
    <p:sldId id="300" r:id="rId4"/>
    <p:sldId id="259" r:id="rId5"/>
    <p:sldId id="277" r:id="rId6"/>
    <p:sldId id="296" r:id="rId7"/>
    <p:sldId id="293" r:id="rId8"/>
    <p:sldId id="268" r:id="rId9"/>
    <p:sldId id="257" r:id="rId10"/>
    <p:sldId id="260" r:id="rId11"/>
    <p:sldId id="261" r:id="rId12"/>
    <p:sldId id="270" r:id="rId13"/>
    <p:sldId id="280" r:id="rId14"/>
    <p:sldId id="262" r:id="rId15"/>
    <p:sldId id="294" r:id="rId16"/>
    <p:sldId id="295" r:id="rId17"/>
    <p:sldId id="272" r:id="rId18"/>
    <p:sldId id="273" r:id="rId19"/>
    <p:sldId id="263" r:id="rId20"/>
    <p:sldId id="274" r:id="rId21"/>
    <p:sldId id="264" r:id="rId22"/>
    <p:sldId id="265" r:id="rId23"/>
    <p:sldId id="281" r:id="rId24"/>
    <p:sldId id="275" r:id="rId25"/>
    <p:sldId id="282" r:id="rId26"/>
    <p:sldId id="290" r:id="rId27"/>
    <p:sldId id="299" r:id="rId28"/>
    <p:sldId id="29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snapToGrid="0">
      <p:cViewPr varScale="1">
        <p:scale>
          <a:sx n="67" d="100"/>
          <a:sy n="67" d="100"/>
        </p:scale>
        <p:origin x="47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4B36B-4F05-43CF-955B-3F71D5E1EA15}"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A22DB3B2-A4C9-4148-9B70-5A6063B47380}">
      <dgm:prSet/>
      <dgm:spPr/>
      <dgm:t>
        <a:bodyPr/>
        <a:lstStyle/>
        <a:p>
          <a:r>
            <a:rPr lang="en-IN" dirty="0"/>
            <a:t>Management of ARDS is oxygen support along with mechanical ventilation and treatment of underlying cause.</a:t>
          </a:r>
          <a:endParaRPr lang="en-US" dirty="0"/>
        </a:p>
      </dgm:t>
    </dgm:pt>
    <dgm:pt modelId="{3D0B9633-10E3-4E5F-8D12-1F700A9CF6A4}" type="parTrans" cxnId="{EF6CC240-28F3-4109-998F-49DC681230B0}">
      <dgm:prSet/>
      <dgm:spPr/>
      <dgm:t>
        <a:bodyPr/>
        <a:lstStyle/>
        <a:p>
          <a:endParaRPr lang="en-US"/>
        </a:p>
      </dgm:t>
    </dgm:pt>
    <dgm:pt modelId="{A5D4D14F-5636-4D32-A20B-62FC9D763F29}" type="sibTrans" cxnId="{EF6CC240-28F3-4109-998F-49DC681230B0}">
      <dgm:prSet/>
      <dgm:spPr/>
      <dgm:t>
        <a:bodyPr/>
        <a:lstStyle/>
        <a:p>
          <a:endParaRPr lang="en-US"/>
        </a:p>
      </dgm:t>
    </dgm:pt>
    <dgm:pt modelId="{6C3D0811-34D5-4327-A289-EE48A409E59A}">
      <dgm:prSet/>
      <dgm:spPr/>
      <dgm:t>
        <a:bodyPr/>
        <a:lstStyle/>
        <a:p>
          <a:r>
            <a:rPr lang="en-IN" dirty="0"/>
            <a:t>Mild ARDS can be managed with NIV or HFNC while moderate to severe ARDS requires endotracheal intubation with mechanical ventilation.</a:t>
          </a:r>
          <a:endParaRPr lang="en-US" dirty="0"/>
        </a:p>
      </dgm:t>
    </dgm:pt>
    <dgm:pt modelId="{51E1FA64-2BF8-450A-81A7-464896E0937F}" type="parTrans" cxnId="{9751453E-8DCE-4B78-9396-711B7B90A350}">
      <dgm:prSet/>
      <dgm:spPr/>
      <dgm:t>
        <a:bodyPr/>
        <a:lstStyle/>
        <a:p>
          <a:endParaRPr lang="en-US"/>
        </a:p>
      </dgm:t>
    </dgm:pt>
    <dgm:pt modelId="{71355084-FE59-4759-8C81-AB828CCBC24C}" type="sibTrans" cxnId="{9751453E-8DCE-4B78-9396-711B7B90A350}">
      <dgm:prSet/>
      <dgm:spPr/>
      <dgm:t>
        <a:bodyPr/>
        <a:lstStyle/>
        <a:p>
          <a:endParaRPr lang="en-US"/>
        </a:p>
      </dgm:t>
    </dgm:pt>
    <dgm:pt modelId="{AA244E08-86EB-4C68-ADDC-9A575EB8C48D}" type="pres">
      <dgm:prSet presAssocID="{26C4B36B-4F05-43CF-955B-3F71D5E1EA15}" presName="Name0" presStyleCnt="0">
        <dgm:presLayoutVars>
          <dgm:dir/>
          <dgm:animLvl val="lvl"/>
          <dgm:resizeHandles val="exact"/>
        </dgm:presLayoutVars>
      </dgm:prSet>
      <dgm:spPr/>
    </dgm:pt>
    <dgm:pt modelId="{AEE94B52-9B4C-49A3-B8AE-2B81FAD1B8DB}" type="pres">
      <dgm:prSet presAssocID="{6C3D0811-34D5-4327-A289-EE48A409E59A}" presName="boxAndChildren" presStyleCnt="0"/>
      <dgm:spPr/>
    </dgm:pt>
    <dgm:pt modelId="{E2A6A4A7-6915-40D1-AB8B-FA6AD32E301E}" type="pres">
      <dgm:prSet presAssocID="{6C3D0811-34D5-4327-A289-EE48A409E59A}" presName="parentTextBox" presStyleLbl="node1" presStyleIdx="0" presStyleCnt="2"/>
      <dgm:spPr/>
    </dgm:pt>
    <dgm:pt modelId="{212D0314-616B-4D58-B19D-B09DA505B18A}" type="pres">
      <dgm:prSet presAssocID="{A5D4D14F-5636-4D32-A20B-62FC9D763F29}" presName="sp" presStyleCnt="0"/>
      <dgm:spPr/>
    </dgm:pt>
    <dgm:pt modelId="{C9FEA166-1B0C-4C33-A734-6E0AC352DE1D}" type="pres">
      <dgm:prSet presAssocID="{A22DB3B2-A4C9-4148-9B70-5A6063B47380}" presName="arrowAndChildren" presStyleCnt="0"/>
      <dgm:spPr/>
    </dgm:pt>
    <dgm:pt modelId="{84068905-485F-4D25-9FA3-D829918D0887}" type="pres">
      <dgm:prSet presAssocID="{A22DB3B2-A4C9-4148-9B70-5A6063B47380}" presName="parentTextArrow" presStyleLbl="node1" presStyleIdx="1" presStyleCnt="2"/>
      <dgm:spPr/>
    </dgm:pt>
  </dgm:ptLst>
  <dgm:cxnLst>
    <dgm:cxn modelId="{F1524108-F208-4164-B8BA-2F9ADAFD0CCE}" type="presOf" srcId="{A22DB3B2-A4C9-4148-9B70-5A6063B47380}" destId="{84068905-485F-4D25-9FA3-D829918D0887}" srcOrd="0" destOrd="0" presId="urn:microsoft.com/office/officeart/2005/8/layout/process4"/>
    <dgm:cxn modelId="{9751453E-8DCE-4B78-9396-711B7B90A350}" srcId="{26C4B36B-4F05-43CF-955B-3F71D5E1EA15}" destId="{6C3D0811-34D5-4327-A289-EE48A409E59A}" srcOrd="1" destOrd="0" parTransId="{51E1FA64-2BF8-450A-81A7-464896E0937F}" sibTransId="{71355084-FE59-4759-8C81-AB828CCBC24C}"/>
    <dgm:cxn modelId="{EF6CC240-28F3-4109-998F-49DC681230B0}" srcId="{26C4B36B-4F05-43CF-955B-3F71D5E1EA15}" destId="{A22DB3B2-A4C9-4148-9B70-5A6063B47380}" srcOrd="0" destOrd="0" parTransId="{3D0B9633-10E3-4E5F-8D12-1F700A9CF6A4}" sibTransId="{A5D4D14F-5636-4D32-A20B-62FC9D763F29}"/>
    <dgm:cxn modelId="{83F05C8B-9DAE-46F7-A1C7-9644DB83A669}" type="presOf" srcId="{6C3D0811-34D5-4327-A289-EE48A409E59A}" destId="{E2A6A4A7-6915-40D1-AB8B-FA6AD32E301E}" srcOrd="0" destOrd="0" presId="urn:microsoft.com/office/officeart/2005/8/layout/process4"/>
    <dgm:cxn modelId="{EE1E1792-1B73-41B8-BDBA-BA495E547F3E}" type="presOf" srcId="{26C4B36B-4F05-43CF-955B-3F71D5E1EA15}" destId="{AA244E08-86EB-4C68-ADDC-9A575EB8C48D}" srcOrd="0" destOrd="0" presId="urn:microsoft.com/office/officeart/2005/8/layout/process4"/>
    <dgm:cxn modelId="{3B3E3B3D-AABF-40CF-848F-0653E57D0D73}" type="presParOf" srcId="{AA244E08-86EB-4C68-ADDC-9A575EB8C48D}" destId="{AEE94B52-9B4C-49A3-B8AE-2B81FAD1B8DB}" srcOrd="0" destOrd="0" presId="urn:microsoft.com/office/officeart/2005/8/layout/process4"/>
    <dgm:cxn modelId="{F40A1471-4568-4A28-BDE0-EEEFE1DE34FF}" type="presParOf" srcId="{AEE94B52-9B4C-49A3-B8AE-2B81FAD1B8DB}" destId="{E2A6A4A7-6915-40D1-AB8B-FA6AD32E301E}" srcOrd="0" destOrd="0" presId="urn:microsoft.com/office/officeart/2005/8/layout/process4"/>
    <dgm:cxn modelId="{8AC0DC17-62CD-46E2-B3B3-FACA974A32CA}" type="presParOf" srcId="{AA244E08-86EB-4C68-ADDC-9A575EB8C48D}" destId="{212D0314-616B-4D58-B19D-B09DA505B18A}" srcOrd="1" destOrd="0" presId="urn:microsoft.com/office/officeart/2005/8/layout/process4"/>
    <dgm:cxn modelId="{E02EF93A-E6C7-458B-9042-AF2B79985347}" type="presParOf" srcId="{AA244E08-86EB-4C68-ADDC-9A575EB8C48D}" destId="{C9FEA166-1B0C-4C33-A734-6E0AC352DE1D}" srcOrd="2" destOrd="0" presId="urn:microsoft.com/office/officeart/2005/8/layout/process4"/>
    <dgm:cxn modelId="{ED14E8DF-DA7F-4A7F-A172-908205C11513}" type="presParOf" srcId="{C9FEA166-1B0C-4C33-A734-6E0AC352DE1D}" destId="{84068905-485F-4D25-9FA3-D829918D08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177285-4CAE-47B3-BBA3-40361D8556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5F464E27-4C65-4664-858F-5BA81C82772D}">
      <dgm:prSet/>
      <dgm:spPr/>
      <dgm:t>
        <a:bodyPr/>
        <a:lstStyle/>
        <a:p>
          <a:r>
            <a:rPr lang="en-IN" dirty="0"/>
            <a:t>Improvement in oxygenation with prone ventilation is multifactorial. The proposed mechanisms are change in regional diaphragm motions, increased functional and residual capacity, better ventilation-perfusion matching, better secretion clearance, reduced ventilator-induced lung injury (VILI), and anterior shift of the mediastinal structures in prone position. </a:t>
          </a:r>
          <a:endParaRPr lang="en-US" dirty="0"/>
        </a:p>
      </dgm:t>
    </dgm:pt>
    <dgm:pt modelId="{BD327B04-A593-40FF-8854-B91C9A12152B}" type="parTrans" cxnId="{1CD6EAAB-951B-4D4E-8C79-22D8031EC72F}">
      <dgm:prSet/>
      <dgm:spPr/>
      <dgm:t>
        <a:bodyPr/>
        <a:lstStyle/>
        <a:p>
          <a:endParaRPr lang="en-US"/>
        </a:p>
      </dgm:t>
    </dgm:pt>
    <dgm:pt modelId="{2E2E6E22-F3AB-4854-A0DE-2EC5AE6C6B85}" type="sibTrans" cxnId="{1CD6EAAB-951B-4D4E-8C79-22D8031EC72F}">
      <dgm:prSet/>
      <dgm:spPr/>
      <dgm:t>
        <a:bodyPr/>
        <a:lstStyle/>
        <a:p>
          <a:endParaRPr lang="en-US"/>
        </a:p>
      </dgm:t>
    </dgm:pt>
    <dgm:pt modelId="{1B7A2558-F518-4270-92B3-CB1DC7F7E508}">
      <dgm:prSet/>
      <dgm:spPr/>
      <dgm:t>
        <a:bodyPr/>
        <a:lstStyle/>
        <a:p>
          <a:r>
            <a:rPr lang="en-IN"/>
            <a:t>SCCM recommends 12 to 16 hrs prone ventilation for moderate to severe ARDS</a:t>
          </a:r>
          <a:endParaRPr lang="en-US"/>
        </a:p>
      </dgm:t>
    </dgm:pt>
    <dgm:pt modelId="{233C1621-28E2-497C-AEB0-C2DEE91E1041}" type="parTrans" cxnId="{8CA9CE17-DB87-426E-B772-BB477803CAFC}">
      <dgm:prSet/>
      <dgm:spPr/>
      <dgm:t>
        <a:bodyPr/>
        <a:lstStyle/>
        <a:p>
          <a:endParaRPr lang="en-US"/>
        </a:p>
      </dgm:t>
    </dgm:pt>
    <dgm:pt modelId="{C8A8259A-1E8D-472C-B5CD-F85E753E423D}" type="sibTrans" cxnId="{8CA9CE17-DB87-426E-B772-BB477803CAFC}">
      <dgm:prSet/>
      <dgm:spPr/>
      <dgm:t>
        <a:bodyPr/>
        <a:lstStyle/>
        <a:p>
          <a:endParaRPr lang="en-US"/>
        </a:p>
      </dgm:t>
    </dgm:pt>
    <dgm:pt modelId="{DA6B4069-94F5-42DD-AA5A-E12F0FEA0FC8}" type="pres">
      <dgm:prSet presAssocID="{C4177285-4CAE-47B3-BBA3-40361D855675}" presName="linear" presStyleCnt="0">
        <dgm:presLayoutVars>
          <dgm:animLvl val="lvl"/>
          <dgm:resizeHandles val="exact"/>
        </dgm:presLayoutVars>
      </dgm:prSet>
      <dgm:spPr/>
    </dgm:pt>
    <dgm:pt modelId="{2B7D2B0C-7966-435B-83DA-AB839C6BEDED}" type="pres">
      <dgm:prSet presAssocID="{5F464E27-4C65-4664-858F-5BA81C82772D}" presName="parentText" presStyleLbl="node1" presStyleIdx="0" presStyleCnt="2">
        <dgm:presLayoutVars>
          <dgm:chMax val="0"/>
          <dgm:bulletEnabled val="1"/>
        </dgm:presLayoutVars>
      </dgm:prSet>
      <dgm:spPr/>
    </dgm:pt>
    <dgm:pt modelId="{3C48DC3A-7A38-4C3D-B9A0-A519AF8137A0}" type="pres">
      <dgm:prSet presAssocID="{2E2E6E22-F3AB-4854-A0DE-2EC5AE6C6B85}" presName="spacer" presStyleCnt="0"/>
      <dgm:spPr/>
    </dgm:pt>
    <dgm:pt modelId="{8E0952D8-6114-4D1D-BF06-E36D98370DBA}" type="pres">
      <dgm:prSet presAssocID="{1B7A2558-F518-4270-92B3-CB1DC7F7E508}" presName="parentText" presStyleLbl="node1" presStyleIdx="1" presStyleCnt="2">
        <dgm:presLayoutVars>
          <dgm:chMax val="0"/>
          <dgm:bulletEnabled val="1"/>
        </dgm:presLayoutVars>
      </dgm:prSet>
      <dgm:spPr/>
    </dgm:pt>
  </dgm:ptLst>
  <dgm:cxnLst>
    <dgm:cxn modelId="{8CA9CE17-DB87-426E-B772-BB477803CAFC}" srcId="{C4177285-4CAE-47B3-BBA3-40361D855675}" destId="{1B7A2558-F518-4270-92B3-CB1DC7F7E508}" srcOrd="1" destOrd="0" parTransId="{233C1621-28E2-497C-AEB0-C2DEE91E1041}" sibTransId="{C8A8259A-1E8D-472C-B5CD-F85E753E423D}"/>
    <dgm:cxn modelId="{E87B901F-0EFD-4FD4-80E6-8156C6A661AB}" type="presOf" srcId="{C4177285-4CAE-47B3-BBA3-40361D855675}" destId="{DA6B4069-94F5-42DD-AA5A-E12F0FEA0FC8}" srcOrd="0" destOrd="0" presId="urn:microsoft.com/office/officeart/2005/8/layout/vList2"/>
    <dgm:cxn modelId="{ABB58138-4F3C-4D2C-B5AE-CA59C184D434}" type="presOf" srcId="{1B7A2558-F518-4270-92B3-CB1DC7F7E508}" destId="{8E0952D8-6114-4D1D-BF06-E36D98370DBA}" srcOrd="0" destOrd="0" presId="urn:microsoft.com/office/officeart/2005/8/layout/vList2"/>
    <dgm:cxn modelId="{1CD6EAAB-951B-4D4E-8C79-22D8031EC72F}" srcId="{C4177285-4CAE-47B3-BBA3-40361D855675}" destId="{5F464E27-4C65-4664-858F-5BA81C82772D}" srcOrd="0" destOrd="0" parTransId="{BD327B04-A593-40FF-8854-B91C9A12152B}" sibTransId="{2E2E6E22-F3AB-4854-A0DE-2EC5AE6C6B85}"/>
    <dgm:cxn modelId="{2E6C9FCA-234C-49E1-889F-2AA1D8039E4C}" type="presOf" srcId="{5F464E27-4C65-4664-858F-5BA81C82772D}" destId="{2B7D2B0C-7966-435B-83DA-AB839C6BEDED}" srcOrd="0" destOrd="0" presId="urn:microsoft.com/office/officeart/2005/8/layout/vList2"/>
    <dgm:cxn modelId="{9039CD94-8C2B-4922-A677-F00C75FCED97}" type="presParOf" srcId="{DA6B4069-94F5-42DD-AA5A-E12F0FEA0FC8}" destId="{2B7D2B0C-7966-435B-83DA-AB839C6BEDED}" srcOrd="0" destOrd="0" presId="urn:microsoft.com/office/officeart/2005/8/layout/vList2"/>
    <dgm:cxn modelId="{A263F0D6-B4EE-4F99-A84C-B1C219F35C4E}" type="presParOf" srcId="{DA6B4069-94F5-42DD-AA5A-E12F0FEA0FC8}" destId="{3C48DC3A-7A38-4C3D-B9A0-A519AF8137A0}" srcOrd="1" destOrd="0" presId="urn:microsoft.com/office/officeart/2005/8/layout/vList2"/>
    <dgm:cxn modelId="{127ED127-94D8-47CB-902B-7A3263C91951}" type="presParOf" srcId="{DA6B4069-94F5-42DD-AA5A-E12F0FEA0FC8}" destId="{8E0952D8-6114-4D1D-BF06-E36D98370D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19ECBE-21D0-454A-A0E9-02EF7697F33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D03AFAA-0ABF-462A-A887-1941AC6B41B4}">
      <dgm:prSet/>
      <dgm:spPr/>
      <dgm:t>
        <a:bodyPr/>
        <a:lstStyle/>
        <a:p>
          <a:r>
            <a:rPr lang="en-IN" b="1"/>
            <a:t>Complications</a:t>
          </a:r>
          <a:endParaRPr lang="en-US"/>
        </a:p>
      </dgm:t>
    </dgm:pt>
    <dgm:pt modelId="{B6A5DA19-85D6-4B6D-9389-DDB8B2ED2091}" type="parTrans" cxnId="{4F0E8194-D1D7-45DE-AE1D-060645FAD314}">
      <dgm:prSet/>
      <dgm:spPr/>
      <dgm:t>
        <a:bodyPr/>
        <a:lstStyle/>
        <a:p>
          <a:endParaRPr lang="en-US"/>
        </a:p>
      </dgm:t>
    </dgm:pt>
    <dgm:pt modelId="{0DF835F2-525E-499D-A8D8-16E290D63F10}" type="sibTrans" cxnId="{4F0E8194-D1D7-45DE-AE1D-060645FAD314}">
      <dgm:prSet/>
      <dgm:spPr/>
      <dgm:t>
        <a:bodyPr/>
        <a:lstStyle/>
        <a:p>
          <a:endParaRPr lang="en-US"/>
        </a:p>
      </dgm:t>
    </dgm:pt>
    <dgm:pt modelId="{D52AD3A1-553D-48C1-A880-8472CB57EF04}">
      <dgm:prSet/>
      <dgm:spPr/>
      <dgm:t>
        <a:bodyPr/>
        <a:lstStyle/>
        <a:p>
          <a:r>
            <a:rPr lang="en-IN"/>
            <a:t>Pressure ulcers</a:t>
          </a:r>
          <a:endParaRPr lang="en-US"/>
        </a:p>
      </dgm:t>
    </dgm:pt>
    <dgm:pt modelId="{9DF608D7-75B3-4DD5-B278-24A39561E6A7}" type="parTrans" cxnId="{71757B53-1489-449A-93EB-BD1FFC9FEC34}">
      <dgm:prSet/>
      <dgm:spPr/>
      <dgm:t>
        <a:bodyPr/>
        <a:lstStyle/>
        <a:p>
          <a:endParaRPr lang="en-US"/>
        </a:p>
      </dgm:t>
    </dgm:pt>
    <dgm:pt modelId="{BD480758-AC01-4DF1-8E31-28783CB8D47B}" type="sibTrans" cxnId="{71757B53-1489-449A-93EB-BD1FFC9FEC34}">
      <dgm:prSet/>
      <dgm:spPr/>
      <dgm:t>
        <a:bodyPr/>
        <a:lstStyle/>
        <a:p>
          <a:endParaRPr lang="en-US"/>
        </a:p>
      </dgm:t>
    </dgm:pt>
    <dgm:pt modelId="{1579AE48-8982-4A99-8F0C-4A3B8781B7DF}">
      <dgm:prSet/>
      <dgm:spPr/>
      <dgm:t>
        <a:bodyPr/>
        <a:lstStyle/>
        <a:p>
          <a:r>
            <a:rPr lang="en-IN"/>
            <a:t>Unplanned extubation</a:t>
          </a:r>
          <a:endParaRPr lang="en-US"/>
        </a:p>
      </dgm:t>
    </dgm:pt>
    <dgm:pt modelId="{D198BF4D-4B3E-471A-A3D9-21483C538621}" type="parTrans" cxnId="{5ADDE9D0-7821-4BA1-AC59-A5C117123AC9}">
      <dgm:prSet/>
      <dgm:spPr/>
      <dgm:t>
        <a:bodyPr/>
        <a:lstStyle/>
        <a:p>
          <a:endParaRPr lang="en-US"/>
        </a:p>
      </dgm:t>
    </dgm:pt>
    <dgm:pt modelId="{37C8A40A-9760-4ADB-B735-7B5DECB0045A}" type="sibTrans" cxnId="{5ADDE9D0-7821-4BA1-AC59-A5C117123AC9}">
      <dgm:prSet/>
      <dgm:spPr/>
      <dgm:t>
        <a:bodyPr/>
        <a:lstStyle/>
        <a:p>
          <a:endParaRPr lang="en-US"/>
        </a:p>
      </dgm:t>
    </dgm:pt>
    <dgm:pt modelId="{66F0B29A-29C7-4DEB-B091-23ED2815F434}">
      <dgm:prSet/>
      <dgm:spPr/>
      <dgm:t>
        <a:bodyPr/>
        <a:lstStyle/>
        <a:p>
          <a:r>
            <a:rPr lang="en-IN"/>
            <a:t>Loss of vascular access</a:t>
          </a:r>
          <a:endParaRPr lang="en-US"/>
        </a:p>
      </dgm:t>
    </dgm:pt>
    <dgm:pt modelId="{047FBB33-26F1-4637-9D9F-9C2A342C3860}" type="parTrans" cxnId="{A7569A21-D8FB-44A1-B336-20D6017AE1D2}">
      <dgm:prSet/>
      <dgm:spPr/>
      <dgm:t>
        <a:bodyPr/>
        <a:lstStyle/>
        <a:p>
          <a:endParaRPr lang="en-US"/>
        </a:p>
      </dgm:t>
    </dgm:pt>
    <dgm:pt modelId="{F30892E0-5A96-473E-AD3D-A809D9AA3166}" type="sibTrans" cxnId="{A7569A21-D8FB-44A1-B336-20D6017AE1D2}">
      <dgm:prSet/>
      <dgm:spPr/>
      <dgm:t>
        <a:bodyPr/>
        <a:lstStyle/>
        <a:p>
          <a:endParaRPr lang="en-US"/>
        </a:p>
      </dgm:t>
    </dgm:pt>
    <dgm:pt modelId="{FEBA920B-51DB-4209-9893-C51B2465EA8F}">
      <dgm:prSet/>
      <dgm:spPr/>
      <dgm:t>
        <a:bodyPr/>
        <a:lstStyle/>
        <a:p>
          <a:r>
            <a:rPr lang="en-IN"/>
            <a:t>Nerve compression</a:t>
          </a:r>
          <a:endParaRPr lang="en-US"/>
        </a:p>
      </dgm:t>
    </dgm:pt>
    <dgm:pt modelId="{988627CE-8974-4CF5-93F6-F87542A9D4EF}" type="parTrans" cxnId="{52EF0E1D-C7AF-4893-8CD5-3A9FBFB20339}">
      <dgm:prSet/>
      <dgm:spPr/>
      <dgm:t>
        <a:bodyPr/>
        <a:lstStyle/>
        <a:p>
          <a:endParaRPr lang="en-US"/>
        </a:p>
      </dgm:t>
    </dgm:pt>
    <dgm:pt modelId="{89124466-DDF6-4ED6-B3EC-7B98B1FE97CE}" type="sibTrans" cxnId="{52EF0E1D-C7AF-4893-8CD5-3A9FBFB20339}">
      <dgm:prSet/>
      <dgm:spPr/>
      <dgm:t>
        <a:bodyPr/>
        <a:lstStyle/>
        <a:p>
          <a:endParaRPr lang="en-US"/>
        </a:p>
      </dgm:t>
    </dgm:pt>
    <dgm:pt modelId="{86F776E4-8C70-46B0-93DD-4AC8D25079D4}">
      <dgm:prSet/>
      <dgm:spPr/>
      <dgm:t>
        <a:bodyPr/>
        <a:lstStyle/>
        <a:p>
          <a:r>
            <a:rPr lang="en-IN"/>
            <a:t>Retinal damage</a:t>
          </a:r>
          <a:endParaRPr lang="en-US"/>
        </a:p>
      </dgm:t>
    </dgm:pt>
    <dgm:pt modelId="{4ED95B61-87E3-4EF9-823B-8B9A9EBC150F}" type="parTrans" cxnId="{A34D7CA9-D8D8-4D9E-BB2A-679BDFAE8D3C}">
      <dgm:prSet/>
      <dgm:spPr/>
      <dgm:t>
        <a:bodyPr/>
        <a:lstStyle/>
        <a:p>
          <a:endParaRPr lang="en-US"/>
        </a:p>
      </dgm:t>
    </dgm:pt>
    <dgm:pt modelId="{03539673-E007-4503-B014-6BDD67F213DC}" type="sibTrans" cxnId="{A34D7CA9-D8D8-4D9E-BB2A-679BDFAE8D3C}">
      <dgm:prSet/>
      <dgm:spPr/>
      <dgm:t>
        <a:bodyPr/>
        <a:lstStyle/>
        <a:p>
          <a:endParaRPr lang="en-US"/>
        </a:p>
      </dgm:t>
    </dgm:pt>
    <dgm:pt modelId="{36601E05-92D4-472A-B1A8-EFEFA5FCEC2E}">
      <dgm:prSet/>
      <dgm:spPr/>
      <dgm:t>
        <a:bodyPr/>
        <a:lstStyle/>
        <a:p>
          <a:r>
            <a:rPr lang="en-IN"/>
            <a:t>Crush injury</a:t>
          </a:r>
          <a:endParaRPr lang="en-US"/>
        </a:p>
      </dgm:t>
    </dgm:pt>
    <dgm:pt modelId="{6FA55C26-39EB-405F-AC19-19BD8F237FD6}" type="parTrans" cxnId="{19C763C4-B05D-418A-A955-1AE3ED4DC05B}">
      <dgm:prSet/>
      <dgm:spPr/>
      <dgm:t>
        <a:bodyPr/>
        <a:lstStyle/>
        <a:p>
          <a:endParaRPr lang="en-US"/>
        </a:p>
      </dgm:t>
    </dgm:pt>
    <dgm:pt modelId="{DF0B3130-D23A-45EA-AC50-35996CAB8223}" type="sibTrans" cxnId="{19C763C4-B05D-418A-A955-1AE3ED4DC05B}">
      <dgm:prSet/>
      <dgm:spPr/>
      <dgm:t>
        <a:bodyPr/>
        <a:lstStyle/>
        <a:p>
          <a:endParaRPr lang="en-US"/>
        </a:p>
      </dgm:t>
    </dgm:pt>
    <dgm:pt modelId="{48087732-B50D-4347-A372-010087DC2C4E}" type="pres">
      <dgm:prSet presAssocID="{2D19ECBE-21D0-454A-A0E9-02EF7697F331}" presName="linear" presStyleCnt="0">
        <dgm:presLayoutVars>
          <dgm:animLvl val="lvl"/>
          <dgm:resizeHandles val="exact"/>
        </dgm:presLayoutVars>
      </dgm:prSet>
      <dgm:spPr/>
    </dgm:pt>
    <dgm:pt modelId="{96F120DC-0775-4014-BF7D-FC03D2242692}" type="pres">
      <dgm:prSet presAssocID="{6D03AFAA-0ABF-462A-A887-1941AC6B41B4}" presName="parentText" presStyleLbl="node1" presStyleIdx="0" presStyleCnt="7">
        <dgm:presLayoutVars>
          <dgm:chMax val="0"/>
          <dgm:bulletEnabled val="1"/>
        </dgm:presLayoutVars>
      </dgm:prSet>
      <dgm:spPr/>
    </dgm:pt>
    <dgm:pt modelId="{C4970520-BF32-47E1-A6D7-E6BF97637B95}" type="pres">
      <dgm:prSet presAssocID="{0DF835F2-525E-499D-A8D8-16E290D63F10}" presName="spacer" presStyleCnt="0"/>
      <dgm:spPr/>
    </dgm:pt>
    <dgm:pt modelId="{7B1DEA91-F782-4858-B802-FFDE84B20844}" type="pres">
      <dgm:prSet presAssocID="{D52AD3A1-553D-48C1-A880-8472CB57EF04}" presName="parentText" presStyleLbl="node1" presStyleIdx="1" presStyleCnt="7">
        <dgm:presLayoutVars>
          <dgm:chMax val="0"/>
          <dgm:bulletEnabled val="1"/>
        </dgm:presLayoutVars>
      </dgm:prSet>
      <dgm:spPr/>
    </dgm:pt>
    <dgm:pt modelId="{3AE3F842-3EA8-4014-B8C1-F4505ECAFA4C}" type="pres">
      <dgm:prSet presAssocID="{BD480758-AC01-4DF1-8E31-28783CB8D47B}" presName="spacer" presStyleCnt="0"/>
      <dgm:spPr/>
    </dgm:pt>
    <dgm:pt modelId="{2B7F8AAE-7EAC-4BDF-9232-AB3254943FCF}" type="pres">
      <dgm:prSet presAssocID="{1579AE48-8982-4A99-8F0C-4A3B8781B7DF}" presName="parentText" presStyleLbl="node1" presStyleIdx="2" presStyleCnt="7">
        <dgm:presLayoutVars>
          <dgm:chMax val="0"/>
          <dgm:bulletEnabled val="1"/>
        </dgm:presLayoutVars>
      </dgm:prSet>
      <dgm:spPr/>
    </dgm:pt>
    <dgm:pt modelId="{FEB034B7-47B3-41DD-8A90-6A3211E27AEC}" type="pres">
      <dgm:prSet presAssocID="{37C8A40A-9760-4ADB-B735-7B5DECB0045A}" presName="spacer" presStyleCnt="0"/>
      <dgm:spPr/>
    </dgm:pt>
    <dgm:pt modelId="{728B60C1-2C98-4709-ADCF-C700A5A0BB09}" type="pres">
      <dgm:prSet presAssocID="{66F0B29A-29C7-4DEB-B091-23ED2815F434}" presName="parentText" presStyleLbl="node1" presStyleIdx="3" presStyleCnt="7">
        <dgm:presLayoutVars>
          <dgm:chMax val="0"/>
          <dgm:bulletEnabled val="1"/>
        </dgm:presLayoutVars>
      </dgm:prSet>
      <dgm:spPr/>
    </dgm:pt>
    <dgm:pt modelId="{E4716741-26C8-45C4-8DAC-64D966774A58}" type="pres">
      <dgm:prSet presAssocID="{F30892E0-5A96-473E-AD3D-A809D9AA3166}" presName="spacer" presStyleCnt="0"/>
      <dgm:spPr/>
    </dgm:pt>
    <dgm:pt modelId="{B284AFD4-59C9-4A5D-A115-15D9CD058A6B}" type="pres">
      <dgm:prSet presAssocID="{FEBA920B-51DB-4209-9893-C51B2465EA8F}" presName="parentText" presStyleLbl="node1" presStyleIdx="4" presStyleCnt="7">
        <dgm:presLayoutVars>
          <dgm:chMax val="0"/>
          <dgm:bulletEnabled val="1"/>
        </dgm:presLayoutVars>
      </dgm:prSet>
      <dgm:spPr/>
    </dgm:pt>
    <dgm:pt modelId="{3AC638D6-8F06-43B2-8148-11F54CB51BFA}" type="pres">
      <dgm:prSet presAssocID="{89124466-DDF6-4ED6-B3EC-7B98B1FE97CE}" presName="spacer" presStyleCnt="0"/>
      <dgm:spPr/>
    </dgm:pt>
    <dgm:pt modelId="{68789E4E-4E2F-487A-A815-0A1DA44BF55D}" type="pres">
      <dgm:prSet presAssocID="{86F776E4-8C70-46B0-93DD-4AC8D25079D4}" presName="parentText" presStyleLbl="node1" presStyleIdx="5" presStyleCnt="7">
        <dgm:presLayoutVars>
          <dgm:chMax val="0"/>
          <dgm:bulletEnabled val="1"/>
        </dgm:presLayoutVars>
      </dgm:prSet>
      <dgm:spPr/>
    </dgm:pt>
    <dgm:pt modelId="{504B1137-5C71-41B7-AF87-2C43FA51730D}" type="pres">
      <dgm:prSet presAssocID="{03539673-E007-4503-B014-6BDD67F213DC}" presName="spacer" presStyleCnt="0"/>
      <dgm:spPr/>
    </dgm:pt>
    <dgm:pt modelId="{ADD839C1-281B-485E-986E-0DD94983B14E}" type="pres">
      <dgm:prSet presAssocID="{36601E05-92D4-472A-B1A8-EFEFA5FCEC2E}" presName="parentText" presStyleLbl="node1" presStyleIdx="6" presStyleCnt="7">
        <dgm:presLayoutVars>
          <dgm:chMax val="0"/>
          <dgm:bulletEnabled val="1"/>
        </dgm:presLayoutVars>
      </dgm:prSet>
      <dgm:spPr/>
    </dgm:pt>
  </dgm:ptLst>
  <dgm:cxnLst>
    <dgm:cxn modelId="{52EF0E1D-C7AF-4893-8CD5-3A9FBFB20339}" srcId="{2D19ECBE-21D0-454A-A0E9-02EF7697F331}" destId="{FEBA920B-51DB-4209-9893-C51B2465EA8F}" srcOrd="4" destOrd="0" parTransId="{988627CE-8974-4CF5-93F6-F87542A9D4EF}" sibTransId="{89124466-DDF6-4ED6-B3EC-7B98B1FE97CE}"/>
    <dgm:cxn modelId="{A7569A21-D8FB-44A1-B336-20D6017AE1D2}" srcId="{2D19ECBE-21D0-454A-A0E9-02EF7697F331}" destId="{66F0B29A-29C7-4DEB-B091-23ED2815F434}" srcOrd="3" destOrd="0" parTransId="{047FBB33-26F1-4637-9D9F-9C2A342C3860}" sibTransId="{F30892E0-5A96-473E-AD3D-A809D9AA3166}"/>
    <dgm:cxn modelId="{DE2EB22A-C7EB-439F-BC7E-EE2EAF1DAAC6}" type="presOf" srcId="{66F0B29A-29C7-4DEB-B091-23ED2815F434}" destId="{728B60C1-2C98-4709-ADCF-C700A5A0BB09}" srcOrd="0" destOrd="0" presId="urn:microsoft.com/office/officeart/2005/8/layout/vList2"/>
    <dgm:cxn modelId="{BFA78430-80CD-4A8A-A564-A76C22E12AD2}" type="presOf" srcId="{1579AE48-8982-4A99-8F0C-4A3B8781B7DF}" destId="{2B7F8AAE-7EAC-4BDF-9232-AB3254943FCF}" srcOrd="0" destOrd="0" presId="urn:microsoft.com/office/officeart/2005/8/layout/vList2"/>
    <dgm:cxn modelId="{B3E49142-E867-4BDF-A49F-899898539079}" type="presOf" srcId="{86F776E4-8C70-46B0-93DD-4AC8D25079D4}" destId="{68789E4E-4E2F-487A-A815-0A1DA44BF55D}" srcOrd="0" destOrd="0" presId="urn:microsoft.com/office/officeart/2005/8/layout/vList2"/>
    <dgm:cxn modelId="{16E82E6E-8A3F-42CF-9B31-DD05E6426F67}" type="presOf" srcId="{D52AD3A1-553D-48C1-A880-8472CB57EF04}" destId="{7B1DEA91-F782-4858-B802-FFDE84B20844}" srcOrd="0" destOrd="0" presId="urn:microsoft.com/office/officeart/2005/8/layout/vList2"/>
    <dgm:cxn modelId="{71757B53-1489-449A-93EB-BD1FFC9FEC34}" srcId="{2D19ECBE-21D0-454A-A0E9-02EF7697F331}" destId="{D52AD3A1-553D-48C1-A880-8472CB57EF04}" srcOrd="1" destOrd="0" parTransId="{9DF608D7-75B3-4DD5-B278-24A39561E6A7}" sibTransId="{BD480758-AC01-4DF1-8E31-28783CB8D47B}"/>
    <dgm:cxn modelId="{22FE9E85-F8C3-46EB-AC53-13A18D90F39B}" type="presOf" srcId="{2D19ECBE-21D0-454A-A0E9-02EF7697F331}" destId="{48087732-B50D-4347-A372-010087DC2C4E}" srcOrd="0" destOrd="0" presId="urn:microsoft.com/office/officeart/2005/8/layout/vList2"/>
    <dgm:cxn modelId="{4F0E8194-D1D7-45DE-AE1D-060645FAD314}" srcId="{2D19ECBE-21D0-454A-A0E9-02EF7697F331}" destId="{6D03AFAA-0ABF-462A-A887-1941AC6B41B4}" srcOrd="0" destOrd="0" parTransId="{B6A5DA19-85D6-4B6D-9389-DDB8B2ED2091}" sibTransId="{0DF835F2-525E-499D-A8D8-16E290D63F10}"/>
    <dgm:cxn modelId="{DF5C0095-F1F8-471C-9FB7-3613506A6490}" type="presOf" srcId="{FEBA920B-51DB-4209-9893-C51B2465EA8F}" destId="{B284AFD4-59C9-4A5D-A115-15D9CD058A6B}" srcOrd="0" destOrd="0" presId="urn:microsoft.com/office/officeart/2005/8/layout/vList2"/>
    <dgm:cxn modelId="{A34D7CA9-D8D8-4D9E-BB2A-679BDFAE8D3C}" srcId="{2D19ECBE-21D0-454A-A0E9-02EF7697F331}" destId="{86F776E4-8C70-46B0-93DD-4AC8D25079D4}" srcOrd="5" destOrd="0" parTransId="{4ED95B61-87E3-4EF9-823B-8B9A9EBC150F}" sibTransId="{03539673-E007-4503-B014-6BDD67F213DC}"/>
    <dgm:cxn modelId="{A6862BAF-CA10-4A04-A43E-6CBFD23AB633}" type="presOf" srcId="{6D03AFAA-0ABF-462A-A887-1941AC6B41B4}" destId="{96F120DC-0775-4014-BF7D-FC03D2242692}" srcOrd="0" destOrd="0" presId="urn:microsoft.com/office/officeart/2005/8/layout/vList2"/>
    <dgm:cxn modelId="{19C763C4-B05D-418A-A955-1AE3ED4DC05B}" srcId="{2D19ECBE-21D0-454A-A0E9-02EF7697F331}" destId="{36601E05-92D4-472A-B1A8-EFEFA5FCEC2E}" srcOrd="6" destOrd="0" parTransId="{6FA55C26-39EB-405F-AC19-19BD8F237FD6}" sibTransId="{DF0B3130-D23A-45EA-AC50-35996CAB8223}"/>
    <dgm:cxn modelId="{5ADDE9D0-7821-4BA1-AC59-A5C117123AC9}" srcId="{2D19ECBE-21D0-454A-A0E9-02EF7697F331}" destId="{1579AE48-8982-4A99-8F0C-4A3B8781B7DF}" srcOrd="2" destOrd="0" parTransId="{D198BF4D-4B3E-471A-A3D9-21483C538621}" sibTransId="{37C8A40A-9760-4ADB-B735-7B5DECB0045A}"/>
    <dgm:cxn modelId="{61D070F8-77EE-40E8-A804-E404F661CA1C}" type="presOf" srcId="{36601E05-92D4-472A-B1A8-EFEFA5FCEC2E}" destId="{ADD839C1-281B-485E-986E-0DD94983B14E}" srcOrd="0" destOrd="0" presId="urn:microsoft.com/office/officeart/2005/8/layout/vList2"/>
    <dgm:cxn modelId="{78F30E03-363A-4C6B-83AB-5B74D80555F3}" type="presParOf" srcId="{48087732-B50D-4347-A372-010087DC2C4E}" destId="{96F120DC-0775-4014-BF7D-FC03D2242692}" srcOrd="0" destOrd="0" presId="urn:microsoft.com/office/officeart/2005/8/layout/vList2"/>
    <dgm:cxn modelId="{39C835EF-3F9B-4069-AF8E-12A7829D7650}" type="presParOf" srcId="{48087732-B50D-4347-A372-010087DC2C4E}" destId="{C4970520-BF32-47E1-A6D7-E6BF97637B95}" srcOrd="1" destOrd="0" presId="urn:microsoft.com/office/officeart/2005/8/layout/vList2"/>
    <dgm:cxn modelId="{A740FB49-6CA8-4CE7-B66C-152B5066CB0A}" type="presParOf" srcId="{48087732-B50D-4347-A372-010087DC2C4E}" destId="{7B1DEA91-F782-4858-B802-FFDE84B20844}" srcOrd="2" destOrd="0" presId="urn:microsoft.com/office/officeart/2005/8/layout/vList2"/>
    <dgm:cxn modelId="{401AB0E4-AF28-4187-9CD0-FC1284ABCD98}" type="presParOf" srcId="{48087732-B50D-4347-A372-010087DC2C4E}" destId="{3AE3F842-3EA8-4014-B8C1-F4505ECAFA4C}" srcOrd="3" destOrd="0" presId="urn:microsoft.com/office/officeart/2005/8/layout/vList2"/>
    <dgm:cxn modelId="{54F9A249-1DA2-41E6-A40B-589DD18E643A}" type="presParOf" srcId="{48087732-B50D-4347-A372-010087DC2C4E}" destId="{2B7F8AAE-7EAC-4BDF-9232-AB3254943FCF}" srcOrd="4" destOrd="0" presId="urn:microsoft.com/office/officeart/2005/8/layout/vList2"/>
    <dgm:cxn modelId="{030A9DBD-B5D3-48C6-BD43-C8FF6646B3D3}" type="presParOf" srcId="{48087732-B50D-4347-A372-010087DC2C4E}" destId="{FEB034B7-47B3-41DD-8A90-6A3211E27AEC}" srcOrd="5" destOrd="0" presId="urn:microsoft.com/office/officeart/2005/8/layout/vList2"/>
    <dgm:cxn modelId="{DB803AE5-028A-4F3E-A5A9-54DEFED7584A}" type="presParOf" srcId="{48087732-B50D-4347-A372-010087DC2C4E}" destId="{728B60C1-2C98-4709-ADCF-C700A5A0BB09}" srcOrd="6" destOrd="0" presId="urn:microsoft.com/office/officeart/2005/8/layout/vList2"/>
    <dgm:cxn modelId="{76243680-8B77-4B77-A4E8-4AC360E3949F}" type="presParOf" srcId="{48087732-B50D-4347-A372-010087DC2C4E}" destId="{E4716741-26C8-45C4-8DAC-64D966774A58}" srcOrd="7" destOrd="0" presId="urn:microsoft.com/office/officeart/2005/8/layout/vList2"/>
    <dgm:cxn modelId="{9DA74CF5-61AE-4720-AFEF-FEF661393BAA}" type="presParOf" srcId="{48087732-B50D-4347-A372-010087DC2C4E}" destId="{B284AFD4-59C9-4A5D-A115-15D9CD058A6B}" srcOrd="8" destOrd="0" presId="urn:microsoft.com/office/officeart/2005/8/layout/vList2"/>
    <dgm:cxn modelId="{FA8F3F53-ECBD-49AE-A425-FD7250F9BBE1}" type="presParOf" srcId="{48087732-B50D-4347-A372-010087DC2C4E}" destId="{3AC638D6-8F06-43B2-8148-11F54CB51BFA}" srcOrd="9" destOrd="0" presId="urn:microsoft.com/office/officeart/2005/8/layout/vList2"/>
    <dgm:cxn modelId="{F8A9A0B2-8FC1-47B6-AF98-890F0EB7DD42}" type="presParOf" srcId="{48087732-B50D-4347-A372-010087DC2C4E}" destId="{68789E4E-4E2F-487A-A815-0A1DA44BF55D}" srcOrd="10" destOrd="0" presId="urn:microsoft.com/office/officeart/2005/8/layout/vList2"/>
    <dgm:cxn modelId="{7A888827-8D25-49FF-90B8-7FBCFB3DB111}" type="presParOf" srcId="{48087732-B50D-4347-A372-010087DC2C4E}" destId="{504B1137-5C71-41B7-AF87-2C43FA51730D}" srcOrd="11" destOrd="0" presId="urn:microsoft.com/office/officeart/2005/8/layout/vList2"/>
    <dgm:cxn modelId="{9A168F40-1968-41F4-8DE5-91400F9CB2AF}" type="presParOf" srcId="{48087732-B50D-4347-A372-010087DC2C4E}" destId="{ADD839C1-281B-485E-986E-0DD94983B14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243E08-1C2B-489C-BFB4-2B4265BDDCC1}"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276E854A-3591-4ACE-87FB-5552A48FDBD7}">
      <dgm:prSet/>
      <dgm:spPr/>
      <dgm:t>
        <a:bodyPr/>
        <a:lstStyle/>
        <a:p>
          <a:r>
            <a:rPr lang="en-IN" dirty="0"/>
            <a:t>It is a </a:t>
          </a:r>
          <a:r>
            <a:rPr lang="en-IN" dirty="0" err="1"/>
            <a:t>labor-intensive</a:t>
          </a:r>
          <a:r>
            <a:rPr lang="en-IN" dirty="0"/>
            <a:t> procedure requiring a coordinated effort and minimum of three staffs. Special attention has to be paid to keep all the lines and tubes secured during the pruning process. “Log Roll” method should be used.</a:t>
          </a:r>
          <a:endParaRPr lang="en-US" dirty="0"/>
        </a:p>
      </dgm:t>
    </dgm:pt>
    <dgm:pt modelId="{4D5B163A-DCC6-408A-998F-55BA3266E390}" type="parTrans" cxnId="{9C2C34F0-A7C5-4023-A12F-B8B01FCB5BCB}">
      <dgm:prSet/>
      <dgm:spPr/>
      <dgm:t>
        <a:bodyPr/>
        <a:lstStyle/>
        <a:p>
          <a:endParaRPr lang="en-US"/>
        </a:p>
      </dgm:t>
    </dgm:pt>
    <dgm:pt modelId="{B789DF15-227B-4BDC-AB51-9039D2B23778}" type="sibTrans" cxnId="{9C2C34F0-A7C5-4023-A12F-B8B01FCB5BCB}">
      <dgm:prSet/>
      <dgm:spPr/>
      <dgm:t>
        <a:bodyPr/>
        <a:lstStyle/>
        <a:p>
          <a:endParaRPr lang="en-US"/>
        </a:p>
      </dgm:t>
    </dgm:pt>
    <dgm:pt modelId="{B750005C-576A-434C-887C-2157DB0AAC23}">
      <dgm:prSet/>
      <dgm:spPr/>
      <dgm:t>
        <a:bodyPr/>
        <a:lstStyle/>
        <a:p>
          <a:r>
            <a:rPr lang="en-IN"/>
            <a:t>Head of the bed should be elevated to 30–45° once the patient settles in the prone position. This helps in minimizing facial and ocular edema and improves gastric emptying. </a:t>
          </a:r>
          <a:endParaRPr lang="en-US"/>
        </a:p>
      </dgm:t>
    </dgm:pt>
    <dgm:pt modelId="{64E66A6E-8F46-4C05-A802-2AA183789C4C}" type="parTrans" cxnId="{F69F95F4-7700-4EA6-84FB-D8FDC59AF996}">
      <dgm:prSet/>
      <dgm:spPr/>
      <dgm:t>
        <a:bodyPr/>
        <a:lstStyle/>
        <a:p>
          <a:endParaRPr lang="en-US"/>
        </a:p>
      </dgm:t>
    </dgm:pt>
    <dgm:pt modelId="{104696ED-A157-445E-8868-21CD68F9DE34}" type="sibTrans" cxnId="{F69F95F4-7700-4EA6-84FB-D8FDC59AF996}">
      <dgm:prSet/>
      <dgm:spPr/>
      <dgm:t>
        <a:bodyPr/>
        <a:lstStyle/>
        <a:p>
          <a:endParaRPr lang="en-US"/>
        </a:p>
      </dgm:t>
    </dgm:pt>
    <dgm:pt modelId="{0115F4CD-2C43-4733-B1F9-871AE18DFC62}" type="pres">
      <dgm:prSet presAssocID="{4D243E08-1C2B-489C-BFB4-2B4265BDDCC1}" presName="Name0" presStyleCnt="0">
        <dgm:presLayoutVars>
          <dgm:dir/>
          <dgm:animLvl val="lvl"/>
          <dgm:resizeHandles val="exact"/>
        </dgm:presLayoutVars>
      </dgm:prSet>
      <dgm:spPr/>
    </dgm:pt>
    <dgm:pt modelId="{35104792-C102-4CF2-9BB5-E379AC928388}" type="pres">
      <dgm:prSet presAssocID="{B750005C-576A-434C-887C-2157DB0AAC23}" presName="boxAndChildren" presStyleCnt="0"/>
      <dgm:spPr/>
    </dgm:pt>
    <dgm:pt modelId="{D7E5B57B-175E-4FBF-862E-F8B29B6BEFA3}" type="pres">
      <dgm:prSet presAssocID="{B750005C-576A-434C-887C-2157DB0AAC23}" presName="parentTextBox" presStyleLbl="node1" presStyleIdx="0" presStyleCnt="2"/>
      <dgm:spPr/>
    </dgm:pt>
    <dgm:pt modelId="{236EE3B9-C895-4D56-9AE0-FD2E0CDEDA75}" type="pres">
      <dgm:prSet presAssocID="{B789DF15-227B-4BDC-AB51-9039D2B23778}" presName="sp" presStyleCnt="0"/>
      <dgm:spPr/>
    </dgm:pt>
    <dgm:pt modelId="{D39BAEB5-F18A-4427-9CC5-7FD770244CD0}" type="pres">
      <dgm:prSet presAssocID="{276E854A-3591-4ACE-87FB-5552A48FDBD7}" presName="arrowAndChildren" presStyleCnt="0"/>
      <dgm:spPr/>
    </dgm:pt>
    <dgm:pt modelId="{836DFD26-0608-4690-AD6D-7221B5420F97}" type="pres">
      <dgm:prSet presAssocID="{276E854A-3591-4ACE-87FB-5552A48FDBD7}" presName="parentTextArrow" presStyleLbl="node1" presStyleIdx="1" presStyleCnt="2"/>
      <dgm:spPr/>
    </dgm:pt>
  </dgm:ptLst>
  <dgm:cxnLst>
    <dgm:cxn modelId="{19934541-53D1-4059-8CF8-7FAA81695DBB}" type="presOf" srcId="{B750005C-576A-434C-887C-2157DB0AAC23}" destId="{D7E5B57B-175E-4FBF-862E-F8B29B6BEFA3}" srcOrd="0" destOrd="0" presId="urn:microsoft.com/office/officeart/2005/8/layout/process4"/>
    <dgm:cxn modelId="{84CE9593-86C3-425F-B593-6F6D162A4195}" type="presOf" srcId="{4D243E08-1C2B-489C-BFB4-2B4265BDDCC1}" destId="{0115F4CD-2C43-4733-B1F9-871AE18DFC62}" srcOrd="0" destOrd="0" presId="urn:microsoft.com/office/officeart/2005/8/layout/process4"/>
    <dgm:cxn modelId="{FB822CAB-A40C-4EF6-97DE-0870F28EEA27}" type="presOf" srcId="{276E854A-3591-4ACE-87FB-5552A48FDBD7}" destId="{836DFD26-0608-4690-AD6D-7221B5420F97}" srcOrd="0" destOrd="0" presId="urn:microsoft.com/office/officeart/2005/8/layout/process4"/>
    <dgm:cxn modelId="{9C2C34F0-A7C5-4023-A12F-B8B01FCB5BCB}" srcId="{4D243E08-1C2B-489C-BFB4-2B4265BDDCC1}" destId="{276E854A-3591-4ACE-87FB-5552A48FDBD7}" srcOrd="0" destOrd="0" parTransId="{4D5B163A-DCC6-408A-998F-55BA3266E390}" sibTransId="{B789DF15-227B-4BDC-AB51-9039D2B23778}"/>
    <dgm:cxn modelId="{F69F95F4-7700-4EA6-84FB-D8FDC59AF996}" srcId="{4D243E08-1C2B-489C-BFB4-2B4265BDDCC1}" destId="{B750005C-576A-434C-887C-2157DB0AAC23}" srcOrd="1" destOrd="0" parTransId="{64E66A6E-8F46-4C05-A802-2AA183789C4C}" sibTransId="{104696ED-A157-445E-8868-21CD68F9DE34}"/>
    <dgm:cxn modelId="{39B10232-3790-41A3-9964-42BFB1BF2346}" type="presParOf" srcId="{0115F4CD-2C43-4733-B1F9-871AE18DFC62}" destId="{35104792-C102-4CF2-9BB5-E379AC928388}" srcOrd="0" destOrd="0" presId="urn:microsoft.com/office/officeart/2005/8/layout/process4"/>
    <dgm:cxn modelId="{90FD9AC7-8C96-4040-B9B7-5477CEFE113A}" type="presParOf" srcId="{35104792-C102-4CF2-9BB5-E379AC928388}" destId="{D7E5B57B-175E-4FBF-862E-F8B29B6BEFA3}" srcOrd="0" destOrd="0" presId="urn:microsoft.com/office/officeart/2005/8/layout/process4"/>
    <dgm:cxn modelId="{810206E1-5BA9-46D2-8CC1-14B9F5943FCA}" type="presParOf" srcId="{0115F4CD-2C43-4733-B1F9-871AE18DFC62}" destId="{236EE3B9-C895-4D56-9AE0-FD2E0CDEDA75}" srcOrd="1" destOrd="0" presId="urn:microsoft.com/office/officeart/2005/8/layout/process4"/>
    <dgm:cxn modelId="{A325FA0B-92D2-451E-9340-D57154E18945}" type="presParOf" srcId="{0115F4CD-2C43-4733-B1F9-871AE18DFC62}" destId="{D39BAEB5-F18A-4427-9CC5-7FD770244CD0}" srcOrd="2" destOrd="0" presId="urn:microsoft.com/office/officeart/2005/8/layout/process4"/>
    <dgm:cxn modelId="{75A24A7D-90FA-4747-8EDD-D6A03FA21976}" type="presParOf" srcId="{D39BAEB5-F18A-4427-9CC5-7FD770244CD0}" destId="{836DFD26-0608-4690-AD6D-7221B5420F9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D55B41-58DB-4593-A778-5CB2108E6A1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326B960-B0A6-4594-A71D-A437ED06D620}">
      <dgm:prSet/>
      <dgm:spPr/>
      <dgm:t>
        <a:bodyPr/>
        <a:lstStyle/>
        <a:p>
          <a:r>
            <a:rPr lang="en-IN" dirty="0"/>
            <a:t>High-frequency oscillatory ventilation (HFOV) is a type of ventilation combining high respiratory rate (3–15 Hz, &gt;900 breaths/min) and tidal volumes smaller than even the anatomical dead space volume, through the endotracheal tube</a:t>
          </a:r>
          <a:endParaRPr lang="en-US" dirty="0"/>
        </a:p>
      </dgm:t>
    </dgm:pt>
    <dgm:pt modelId="{E2020EF6-2890-466D-8A37-26869E487B51}" type="parTrans" cxnId="{C03C96E2-A343-4F76-8B29-292DDC5F75C5}">
      <dgm:prSet/>
      <dgm:spPr/>
      <dgm:t>
        <a:bodyPr/>
        <a:lstStyle/>
        <a:p>
          <a:endParaRPr lang="en-US"/>
        </a:p>
      </dgm:t>
    </dgm:pt>
    <dgm:pt modelId="{77DCBFA4-F65C-4E47-9063-F81FDFDAF045}" type="sibTrans" cxnId="{C03C96E2-A343-4F76-8B29-292DDC5F75C5}">
      <dgm:prSet/>
      <dgm:spPr/>
      <dgm:t>
        <a:bodyPr/>
        <a:lstStyle/>
        <a:p>
          <a:endParaRPr lang="en-US"/>
        </a:p>
      </dgm:t>
    </dgm:pt>
    <dgm:pt modelId="{C941D46D-BAC9-43F6-9F13-320FFB3B13B6}">
      <dgm:prSet/>
      <dgm:spPr/>
      <dgm:t>
        <a:bodyPr/>
        <a:lstStyle/>
        <a:p>
          <a:r>
            <a:rPr lang="en-IN"/>
            <a:t>An oscillatory pump is required for this purpose. This strategy results in homogenous distribution of ventilation by maintaining a high MAP, reduces the risk of VILI and hyperinflation</a:t>
          </a:r>
          <a:endParaRPr lang="en-US"/>
        </a:p>
      </dgm:t>
    </dgm:pt>
    <dgm:pt modelId="{8928D7B4-19B7-4CFC-8E34-CFD6243D1843}" type="parTrans" cxnId="{B1B53826-C9BE-4ACA-93AB-DEC5BD1E7C9D}">
      <dgm:prSet/>
      <dgm:spPr/>
      <dgm:t>
        <a:bodyPr/>
        <a:lstStyle/>
        <a:p>
          <a:endParaRPr lang="en-US"/>
        </a:p>
      </dgm:t>
    </dgm:pt>
    <dgm:pt modelId="{D0DDAE63-AF08-46B7-B0F4-51325BCD0C14}" type="sibTrans" cxnId="{B1B53826-C9BE-4ACA-93AB-DEC5BD1E7C9D}">
      <dgm:prSet/>
      <dgm:spPr/>
      <dgm:t>
        <a:bodyPr/>
        <a:lstStyle/>
        <a:p>
          <a:endParaRPr lang="en-US"/>
        </a:p>
      </dgm:t>
    </dgm:pt>
    <dgm:pt modelId="{5E16621E-201E-4EAD-90D1-ECFDAD445D8B}">
      <dgm:prSet/>
      <dgm:spPr/>
      <dgm:t>
        <a:bodyPr/>
        <a:lstStyle/>
        <a:p>
          <a:r>
            <a:rPr lang="en-IN"/>
            <a:t>Study failed to demonstrate a survival benefit though no harm was observed with HFOV. Currently, it is not recommended as an initial strategy for ARDS.</a:t>
          </a:r>
          <a:br>
            <a:rPr lang="en-IN"/>
          </a:br>
          <a:endParaRPr lang="en-US"/>
        </a:p>
      </dgm:t>
    </dgm:pt>
    <dgm:pt modelId="{3EC5669D-FF65-47CD-8CC7-2E745E2ECEF0}" type="parTrans" cxnId="{6D864EF7-0D52-460F-9F43-8ACB1B9EA72D}">
      <dgm:prSet/>
      <dgm:spPr/>
      <dgm:t>
        <a:bodyPr/>
        <a:lstStyle/>
        <a:p>
          <a:endParaRPr lang="en-US"/>
        </a:p>
      </dgm:t>
    </dgm:pt>
    <dgm:pt modelId="{1AD259C1-50D8-420D-AC53-BBE73B62B8A5}" type="sibTrans" cxnId="{6D864EF7-0D52-460F-9F43-8ACB1B9EA72D}">
      <dgm:prSet/>
      <dgm:spPr/>
      <dgm:t>
        <a:bodyPr/>
        <a:lstStyle/>
        <a:p>
          <a:endParaRPr lang="en-US"/>
        </a:p>
      </dgm:t>
    </dgm:pt>
    <dgm:pt modelId="{69657EDD-D9ED-4E2F-9098-CBC4AEA82EB1}" type="pres">
      <dgm:prSet presAssocID="{D4D55B41-58DB-4593-A778-5CB2108E6A1A}" presName="linear" presStyleCnt="0">
        <dgm:presLayoutVars>
          <dgm:animLvl val="lvl"/>
          <dgm:resizeHandles val="exact"/>
        </dgm:presLayoutVars>
      </dgm:prSet>
      <dgm:spPr/>
    </dgm:pt>
    <dgm:pt modelId="{A3D5DFD5-7315-43E3-8555-349569EBFE08}" type="pres">
      <dgm:prSet presAssocID="{6326B960-B0A6-4594-A71D-A437ED06D620}" presName="parentText" presStyleLbl="node1" presStyleIdx="0" presStyleCnt="3">
        <dgm:presLayoutVars>
          <dgm:chMax val="0"/>
          <dgm:bulletEnabled val="1"/>
        </dgm:presLayoutVars>
      </dgm:prSet>
      <dgm:spPr/>
    </dgm:pt>
    <dgm:pt modelId="{C906FE95-9D4B-4153-8CFF-7A4D528DDB9B}" type="pres">
      <dgm:prSet presAssocID="{77DCBFA4-F65C-4E47-9063-F81FDFDAF045}" presName="spacer" presStyleCnt="0"/>
      <dgm:spPr/>
    </dgm:pt>
    <dgm:pt modelId="{85E16971-CCD0-4F84-B2A9-A3D149E6F1AE}" type="pres">
      <dgm:prSet presAssocID="{C941D46D-BAC9-43F6-9F13-320FFB3B13B6}" presName="parentText" presStyleLbl="node1" presStyleIdx="1" presStyleCnt="3">
        <dgm:presLayoutVars>
          <dgm:chMax val="0"/>
          <dgm:bulletEnabled val="1"/>
        </dgm:presLayoutVars>
      </dgm:prSet>
      <dgm:spPr/>
    </dgm:pt>
    <dgm:pt modelId="{0CCAE519-EE98-4856-804F-C5104FEE6008}" type="pres">
      <dgm:prSet presAssocID="{D0DDAE63-AF08-46B7-B0F4-51325BCD0C14}" presName="spacer" presStyleCnt="0"/>
      <dgm:spPr/>
    </dgm:pt>
    <dgm:pt modelId="{38CD7AC4-A3CC-4212-BF92-BFFC83044237}" type="pres">
      <dgm:prSet presAssocID="{5E16621E-201E-4EAD-90D1-ECFDAD445D8B}" presName="parentText" presStyleLbl="node1" presStyleIdx="2" presStyleCnt="3">
        <dgm:presLayoutVars>
          <dgm:chMax val="0"/>
          <dgm:bulletEnabled val="1"/>
        </dgm:presLayoutVars>
      </dgm:prSet>
      <dgm:spPr/>
    </dgm:pt>
  </dgm:ptLst>
  <dgm:cxnLst>
    <dgm:cxn modelId="{B1B53826-C9BE-4ACA-93AB-DEC5BD1E7C9D}" srcId="{D4D55B41-58DB-4593-A778-5CB2108E6A1A}" destId="{C941D46D-BAC9-43F6-9F13-320FFB3B13B6}" srcOrd="1" destOrd="0" parTransId="{8928D7B4-19B7-4CFC-8E34-CFD6243D1843}" sibTransId="{D0DDAE63-AF08-46B7-B0F4-51325BCD0C14}"/>
    <dgm:cxn modelId="{0B47AF3C-CA1D-4EDE-96E1-3D55696E1511}" type="presOf" srcId="{6326B960-B0A6-4594-A71D-A437ED06D620}" destId="{A3D5DFD5-7315-43E3-8555-349569EBFE08}" srcOrd="0" destOrd="0" presId="urn:microsoft.com/office/officeart/2005/8/layout/vList2"/>
    <dgm:cxn modelId="{8F079E76-C604-498B-8F78-FF3179D15817}" type="presOf" srcId="{5E16621E-201E-4EAD-90D1-ECFDAD445D8B}" destId="{38CD7AC4-A3CC-4212-BF92-BFFC83044237}" srcOrd="0" destOrd="0" presId="urn:microsoft.com/office/officeart/2005/8/layout/vList2"/>
    <dgm:cxn modelId="{FB344BC1-6C5B-4158-AAB7-89EB03F166EE}" type="presOf" srcId="{C941D46D-BAC9-43F6-9F13-320FFB3B13B6}" destId="{85E16971-CCD0-4F84-B2A9-A3D149E6F1AE}" srcOrd="0" destOrd="0" presId="urn:microsoft.com/office/officeart/2005/8/layout/vList2"/>
    <dgm:cxn modelId="{229577E1-B8C5-44CC-B9B5-84D50E311388}" type="presOf" srcId="{D4D55B41-58DB-4593-A778-5CB2108E6A1A}" destId="{69657EDD-D9ED-4E2F-9098-CBC4AEA82EB1}" srcOrd="0" destOrd="0" presId="urn:microsoft.com/office/officeart/2005/8/layout/vList2"/>
    <dgm:cxn modelId="{C03C96E2-A343-4F76-8B29-292DDC5F75C5}" srcId="{D4D55B41-58DB-4593-A778-5CB2108E6A1A}" destId="{6326B960-B0A6-4594-A71D-A437ED06D620}" srcOrd="0" destOrd="0" parTransId="{E2020EF6-2890-466D-8A37-26869E487B51}" sibTransId="{77DCBFA4-F65C-4E47-9063-F81FDFDAF045}"/>
    <dgm:cxn modelId="{6D864EF7-0D52-460F-9F43-8ACB1B9EA72D}" srcId="{D4D55B41-58DB-4593-A778-5CB2108E6A1A}" destId="{5E16621E-201E-4EAD-90D1-ECFDAD445D8B}" srcOrd="2" destOrd="0" parTransId="{3EC5669D-FF65-47CD-8CC7-2E745E2ECEF0}" sibTransId="{1AD259C1-50D8-420D-AC53-BBE73B62B8A5}"/>
    <dgm:cxn modelId="{C86C7CC1-6FF0-44DD-8A2F-0133DC9F431A}" type="presParOf" srcId="{69657EDD-D9ED-4E2F-9098-CBC4AEA82EB1}" destId="{A3D5DFD5-7315-43E3-8555-349569EBFE08}" srcOrd="0" destOrd="0" presId="urn:microsoft.com/office/officeart/2005/8/layout/vList2"/>
    <dgm:cxn modelId="{6D0C536C-1D97-4FA8-B73E-6BB8345BBD64}" type="presParOf" srcId="{69657EDD-D9ED-4E2F-9098-CBC4AEA82EB1}" destId="{C906FE95-9D4B-4153-8CFF-7A4D528DDB9B}" srcOrd="1" destOrd="0" presId="urn:microsoft.com/office/officeart/2005/8/layout/vList2"/>
    <dgm:cxn modelId="{C149335E-09AD-44BE-835A-2B702BA15C80}" type="presParOf" srcId="{69657EDD-D9ED-4E2F-9098-CBC4AEA82EB1}" destId="{85E16971-CCD0-4F84-B2A9-A3D149E6F1AE}" srcOrd="2" destOrd="0" presId="urn:microsoft.com/office/officeart/2005/8/layout/vList2"/>
    <dgm:cxn modelId="{DCFDF8D7-8B13-4505-B759-26334CD46ADE}" type="presParOf" srcId="{69657EDD-D9ED-4E2F-9098-CBC4AEA82EB1}" destId="{0CCAE519-EE98-4856-804F-C5104FEE6008}" srcOrd="3" destOrd="0" presId="urn:microsoft.com/office/officeart/2005/8/layout/vList2"/>
    <dgm:cxn modelId="{88BE0C3B-4678-4FE7-A9D5-1EAA4697813B}" type="presParOf" srcId="{69657EDD-D9ED-4E2F-9098-CBC4AEA82EB1}" destId="{38CD7AC4-A3CC-4212-BF92-BFFC830442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EB84FA-7D16-415F-BAB5-F076B3337DF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2E8E566-BC0A-42FA-A5E8-E5223858923A}">
      <dgm:prSet/>
      <dgm:spPr/>
      <dgm:t>
        <a:bodyPr/>
        <a:lstStyle/>
        <a:p>
          <a:r>
            <a:rPr lang="en-IN"/>
            <a:t>ECMO is a technique in which blood is removed from the patient and made to pass through an artificial lung and returned to the patient again. </a:t>
          </a:r>
          <a:endParaRPr lang="en-US"/>
        </a:p>
      </dgm:t>
    </dgm:pt>
    <dgm:pt modelId="{9875D355-6EB2-4430-AB64-C9A853FC5158}" type="parTrans" cxnId="{C39ACFD3-F2EE-43E8-B87D-065BEEC2052D}">
      <dgm:prSet/>
      <dgm:spPr/>
      <dgm:t>
        <a:bodyPr/>
        <a:lstStyle/>
        <a:p>
          <a:endParaRPr lang="en-US"/>
        </a:p>
      </dgm:t>
    </dgm:pt>
    <dgm:pt modelId="{421E9B3A-AE72-4720-ABA4-B94A6FB000A3}" type="sibTrans" cxnId="{C39ACFD3-F2EE-43E8-B87D-065BEEC2052D}">
      <dgm:prSet/>
      <dgm:spPr/>
      <dgm:t>
        <a:bodyPr/>
        <a:lstStyle/>
        <a:p>
          <a:endParaRPr lang="en-US"/>
        </a:p>
      </dgm:t>
    </dgm:pt>
    <dgm:pt modelId="{7CB576A3-6360-4C23-9EEB-9E9BDE292666}">
      <dgm:prSet/>
      <dgm:spPr/>
      <dgm:t>
        <a:bodyPr/>
        <a:lstStyle/>
        <a:p>
          <a:r>
            <a:rPr lang="en-IN" dirty="0"/>
            <a:t>It is usually used as a last resort in severe ARDS, and, therefore, its all the more essential to initiate ECMO timely in the course of the disease. </a:t>
          </a:r>
          <a:endParaRPr lang="en-US" dirty="0"/>
        </a:p>
      </dgm:t>
    </dgm:pt>
    <dgm:pt modelId="{C75DA6CF-5939-42EF-BD5A-57B7A749FD6A}" type="parTrans" cxnId="{F7D9F4CA-740B-47A0-AF04-0EF45687B7B1}">
      <dgm:prSet/>
      <dgm:spPr/>
      <dgm:t>
        <a:bodyPr/>
        <a:lstStyle/>
        <a:p>
          <a:endParaRPr lang="en-US"/>
        </a:p>
      </dgm:t>
    </dgm:pt>
    <dgm:pt modelId="{5FA33827-B0B8-48F9-AC55-9D5410F62198}" type="sibTrans" cxnId="{F7D9F4CA-740B-47A0-AF04-0EF45687B7B1}">
      <dgm:prSet/>
      <dgm:spPr/>
      <dgm:t>
        <a:bodyPr/>
        <a:lstStyle/>
        <a:p>
          <a:endParaRPr lang="en-US"/>
        </a:p>
      </dgm:t>
    </dgm:pt>
    <dgm:pt modelId="{5906C0C4-0F7F-412E-9E3F-7342457D1817}">
      <dgm:prSet/>
      <dgm:spPr/>
      <dgm:t>
        <a:bodyPr/>
        <a:lstStyle/>
        <a:p>
          <a:r>
            <a:rPr lang="en-IN"/>
            <a:t>It should be used in refractory hypoxemia due to a potential reversible cause, &lt;7 days of present stay on mechanical ventilation, age &lt;65 years, no significant comorbidities, no contraindication to anticoagulation, and no significant neurological dysfunction.</a:t>
          </a:r>
          <a:endParaRPr lang="en-US"/>
        </a:p>
      </dgm:t>
    </dgm:pt>
    <dgm:pt modelId="{1DAF686D-E1DE-4B81-80F6-D61294A96BBE}" type="parTrans" cxnId="{8340AEB9-909A-4364-A60F-1072179DBDA4}">
      <dgm:prSet/>
      <dgm:spPr/>
      <dgm:t>
        <a:bodyPr/>
        <a:lstStyle/>
        <a:p>
          <a:endParaRPr lang="en-US"/>
        </a:p>
      </dgm:t>
    </dgm:pt>
    <dgm:pt modelId="{A83D5860-A28A-4A7E-847C-28DAC9FDA8EE}" type="sibTrans" cxnId="{8340AEB9-909A-4364-A60F-1072179DBDA4}">
      <dgm:prSet/>
      <dgm:spPr/>
      <dgm:t>
        <a:bodyPr/>
        <a:lstStyle/>
        <a:p>
          <a:endParaRPr lang="en-US"/>
        </a:p>
      </dgm:t>
    </dgm:pt>
    <dgm:pt modelId="{1C9323FF-7100-460C-A211-D7E25218BCC3}" type="pres">
      <dgm:prSet presAssocID="{53EB84FA-7D16-415F-BAB5-F076B3337DFA}" presName="linear" presStyleCnt="0">
        <dgm:presLayoutVars>
          <dgm:animLvl val="lvl"/>
          <dgm:resizeHandles val="exact"/>
        </dgm:presLayoutVars>
      </dgm:prSet>
      <dgm:spPr/>
    </dgm:pt>
    <dgm:pt modelId="{98981C89-3E61-4FF5-B50A-4CB92984D4F3}" type="pres">
      <dgm:prSet presAssocID="{12E8E566-BC0A-42FA-A5E8-E5223858923A}" presName="parentText" presStyleLbl="node1" presStyleIdx="0" presStyleCnt="3">
        <dgm:presLayoutVars>
          <dgm:chMax val="0"/>
          <dgm:bulletEnabled val="1"/>
        </dgm:presLayoutVars>
      </dgm:prSet>
      <dgm:spPr/>
    </dgm:pt>
    <dgm:pt modelId="{AA26F1D0-8CE6-4342-863E-0743CBC2D0CF}" type="pres">
      <dgm:prSet presAssocID="{421E9B3A-AE72-4720-ABA4-B94A6FB000A3}" presName="spacer" presStyleCnt="0"/>
      <dgm:spPr/>
    </dgm:pt>
    <dgm:pt modelId="{2A9840FA-1320-44E5-A233-F110474F57C0}" type="pres">
      <dgm:prSet presAssocID="{7CB576A3-6360-4C23-9EEB-9E9BDE292666}" presName="parentText" presStyleLbl="node1" presStyleIdx="1" presStyleCnt="3">
        <dgm:presLayoutVars>
          <dgm:chMax val="0"/>
          <dgm:bulletEnabled val="1"/>
        </dgm:presLayoutVars>
      </dgm:prSet>
      <dgm:spPr/>
    </dgm:pt>
    <dgm:pt modelId="{B2B876C3-6515-4B35-AD40-8D0334A58CD5}" type="pres">
      <dgm:prSet presAssocID="{5FA33827-B0B8-48F9-AC55-9D5410F62198}" presName="spacer" presStyleCnt="0"/>
      <dgm:spPr/>
    </dgm:pt>
    <dgm:pt modelId="{1E37859B-70AB-4F7C-903D-89ECF29C6029}" type="pres">
      <dgm:prSet presAssocID="{5906C0C4-0F7F-412E-9E3F-7342457D1817}" presName="parentText" presStyleLbl="node1" presStyleIdx="2" presStyleCnt="3">
        <dgm:presLayoutVars>
          <dgm:chMax val="0"/>
          <dgm:bulletEnabled val="1"/>
        </dgm:presLayoutVars>
      </dgm:prSet>
      <dgm:spPr/>
    </dgm:pt>
  </dgm:ptLst>
  <dgm:cxnLst>
    <dgm:cxn modelId="{4592FE03-DFA5-4CF3-B9D8-3E8E8671B93E}" type="presOf" srcId="{53EB84FA-7D16-415F-BAB5-F076B3337DFA}" destId="{1C9323FF-7100-460C-A211-D7E25218BCC3}" srcOrd="0" destOrd="0" presId="urn:microsoft.com/office/officeart/2005/8/layout/vList2"/>
    <dgm:cxn modelId="{975B5858-B4FE-4587-8D9C-65CA61DA6A16}" type="presOf" srcId="{12E8E566-BC0A-42FA-A5E8-E5223858923A}" destId="{98981C89-3E61-4FF5-B50A-4CB92984D4F3}" srcOrd="0" destOrd="0" presId="urn:microsoft.com/office/officeart/2005/8/layout/vList2"/>
    <dgm:cxn modelId="{FFAEE593-7044-47DF-837A-241FCFDBEBF8}" type="presOf" srcId="{7CB576A3-6360-4C23-9EEB-9E9BDE292666}" destId="{2A9840FA-1320-44E5-A233-F110474F57C0}" srcOrd="0" destOrd="0" presId="urn:microsoft.com/office/officeart/2005/8/layout/vList2"/>
    <dgm:cxn modelId="{8340AEB9-909A-4364-A60F-1072179DBDA4}" srcId="{53EB84FA-7D16-415F-BAB5-F076B3337DFA}" destId="{5906C0C4-0F7F-412E-9E3F-7342457D1817}" srcOrd="2" destOrd="0" parTransId="{1DAF686D-E1DE-4B81-80F6-D61294A96BBE}" sibTransId="{A83D5860-A28A-4A7E-847C-28DAC9FDA8EE}"/>
    <dgm:cxn modelId="{F7D9F4CA-740B-47A0-AF04-0EF45687B7B1}" srcId="{53EB84FA-7D16-415F-BAB5-F076B3337DFA}" destId="{7CB576A3-6360-4C23-9EEB-9E9BDE292666}" srcOrd="1" destOrd="0" parTransId="{C75DA6CF-5939-42EF-BD5A-57B7A749FD6A}" sibTransId="{5FA33827-B0B8-48F9-AC55-9D5410F62198}"/>
    <dgm:cxn modelId="{C39ACFD3-F2EE-43E8-B87D-065BEEC2052D}" srcId="{53EB84FA-7D16-415F-BAB5-F076B3337DFA}" destId="{12E8E566-BC0A-42FA-A5E8-E5223858923A}" srcOrd="0" destOrd="0" parTransId="{9875D355-6EB2-4430-AB64-C9A853FC5158}" sibTransId="{421E9B3A-AE72-4720-ABA4-B94A6FB000A3}"/>
    <dgm:cxn modelId="{E205ECFC-B2F2-422D-B1F2-27895F27BFE5}" type="presOf" srcId="{5906C0C4-0F7F-412E-9E3F-7342457D1817}" destId="{1E37859B-70AB-4F7C-903D-89ECF29C6029}" srcOrd="0" destOrd="0" presId="urn:microsoft.com/office/officeart/2005/8/layout/vList2"/>
    <dgm:cxn modelId="{624CFEA0-E851-43AA-8D3A-0748A4DCD9D2}" type="presParOf" srcId="{1C9323FF-7100-460C-A211-D7E25218BCC3}" destId="{98981C89-3E61-4FF5-B50A-4CB92984D4F3}" srcOrd="0" destOrd="0" presId="urn:microsoft.com/office/officeart/2005/8/layout/vList2"/>
    <dgm:cxn modelId="{14F1612D-C4B5-418E-8C8F-979E1D506DA9}" type="presParOf" srcId="{1C9323FF-7100-460C-A211-D7E25218BCC3}" destId="{AA26F1D0-8CE6-4342-863E-0743CBC2D0CF}" srcOrd="1" destOrd="0" presId="urn:microsoft.com/office/officeart/2005/8/layout/vList2"/>
    <dgm:cxn modelId="{1171A2DC-4B8A-4988-AA56-A5556F7BEF72}" type="presParOf" srcId="{1C9323FF-7100-460C-A211-D7E25218BCC3}" destId="{2A9840FA-1320-44E5-A233-F110474F57C0}" srcOrd="2" destOrd="0" presId="urn:microsoft.com/office/officeart/2005/8/layout/vList2"/>
    <dgm:cxn modelId="{0463BD39-0D5A-4E62-ADD3-DF6FE819741D}" type="presParOf" srcId="{1C9323FF-7100-460C-A211-D7E25218BCC3}" destId="{B2B876C3-6515-4B35-AD40-8D0334A58CD5}" srcOrd="3" destOrd="0" presId="urn:microsoft.com/office/officeart/2005/8/layout/vList2"/>
    <dgm:cxn modelId="{34345078-635D-427E-9D5A-3EC07E0EE9FA}" type="presParOf" srcId="{1C9323FF-7100-460C-A211-D7E25218BCC3}" destId="{1E37859B-70AB-4F7C-903D-89ECF29C60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55A8B6D-81A1-432E-9180-AF5EC6B7E5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C47FBE4-347F-4896-A6A4-BB063A6066AF}">
      <dgm:prSet/>
      <dgm:spPr/>
      <dgm:t>
        <a:bodyPr/>
        <a:lstStyle/>
        <a:p>
          <a:r>
            <a:rPr lang="en-IN"/>
            <a:t>In mechanically ventilated adults with COVID-19 and refractory hypoxemia despite optimizing ventilation, use of rescue therapies, and proning, SCCM suggest using venovenous (VV) ECMO if available, or referring the patient to an ECMO center</a:t>
          </a:r>
          <a:endParaRPr lang="en-US"/>
        </a:p>
      </dgm:t>
    </dgm:pt>
    <dgm:pt modelId="{8AFCF03D-539B-4DA4-A902-1010F4C115C7}" type="parTrans" cxnId="{BB88F2E6-FA01-4996-9E50-9DC4D7F6BA6D}">
      <dgm:prSet/>
      <dgm:spPr/>
      <dgm:t>
        <a:bodyPr/>
        <a:lstStyle/>
        <a:p>
          <a:endParaRPr lang="en-US"/>
        </a:p>
      </dgm:t>
    </dgm:pt>
    <dgm:pt modelId="{2911E2C9-B3DF-47A2-883A-56E539F1D7FA}" type="sibTrans" cxnId="{BB88F2E6-FA01-4996-9E50-9DC4D7F6BA6D}">
      <dgm:prSet/>
      <dgm:spPr/>
      <dgm:t>
        <a:bodyPr/>
        <a:lstStyle/>
        <a:p>
          <a:endParaRPr lang="en-US"/>
        </a:p>
      </dgm:t>
    </dgm:pt>
    <dgm:pt modelId="{6DBA55FA-BD3F-4C36-89EC-3BB6511C8E1F}">
      <dgm:prSet/>
      <dgm:spPr/>
      <dgm:t>
        <a:bodyPr/>
        <a:lstStyle/>
        <a:p>
          <a:r>
            <a:rPr lang="en-IN"/>
            <a:t>In case of isolated respiratory failure, it can be accomplished by venovenous approach.</a:t>
          </a:r>
          <a:endParaRPr lang="en-US"/>
        </a:p>
      </dgm:t>
    </dgm:pt>
    <dgm:pt modelId="{29DF51A5-1FD8-4B9D-9427-CE509D4EAAD5}" type="parTrans" cxnId="{1AC72F64-DF7A-491F-A4E3-72A139D4C659}">
      <dgm:prSet/>
      <dgm:spPr/>
      <dgm:t>
        <a:bodyPr/>
        <a:lstStyle/>
        <a:p>
          <a:endParaRPr lang="en-US"/>
        </a:p>
      </dgm:t>
    </dgm:pt>
    <dgm:pt modelId="{0984CEAA-98EE-47FE-A2FE-7A711A5061A4}" type="sibTrans" cxnId="{1AC72F64-DF7A-491F-A4E3-72A139D4C659}">
      <dgm:prSet/>
      <dgm:spPr/>
      <dgm:t>
        <a:bodyPr/>
        <a:lstStyle/>
        <a:p>
          <a:endParaRPr lang="en-US"/>
        </a:p>
      </dgm:t>
    </dgm:pt>
    <dgm:pt modelId="{7B4ABA45-7C3E-437C-AFE4-C2EFFBF94A95}">
      <dgm:prSet/>
      <dgm:spPr/>
      <dgm:t>
        <a:bodyPr/>
        <a:lstStyle/>
        <a:p>
          <a:r>
            <a:rPr lang="en-IN"/>
            <a:t>In case of associated hemodynamic instability venoarterial, ECMO should be used. </a:t>
          </a:r>
          <a:endParaRPr lang="en-US"/>
        </a:p>
      </dgm:t>
    </dgm:pt>
    <dgm:pt modelId="{830B0A94-3BBE-4972-8566-116995326FD1}" type="parTrans" cxnId="{5E64DA96-7604-48C3-A6D0-A6E35B7B7A74}">
      <dgm:prSet/>
      <dgm:spPr/>
      <dgm:t>
        <a:bodyPr/>
        <a:lstStyle/>
        <a:p>
          <a:endParaRPr lang="en-US"/>
        </a:p>
      </dgm:t>
    </dgm:pt>
    <dgm:pt modelId="{22F2224B-F58D-4322-A4F5-CC418308A28E}" type="sibTrans" cxnId="{5E64DA96-7604-48C3-A6D0-A6E35B7B7A74}">
      <dgm:prSet/>
      <dgm:spPr/>
      <dgm:t>
        <a:bodyPr/>
        <a:lstStyle/>
        <a:p>
          <a:endParaRPr lang="en-US"/>
        </a:p>
      </dgm:t>
    </dgm:pt>
    <dgm:pt modelId="{A54CE9B1-8433-482E-A2AD-C73AEA290764}" type="pres">
      <dgm:prSet presAssocID="{055A8B6D-81A1-432E-9180-AF5EC6B7E51E}" presName="linear" presStyleCnt="0">
        <dgm:presLayoutVars>
          <dgm:animLvl val="lvl"/>
          <dgm:resizeHandles val="exact"/>
        </dgm:presLayoutVars>
      </dgm:prSet>
      <dgm:spPr/>
    </dgm:pt>
    <dgm:pt modelId="{F73C9F21-4F45-4D24-83AA-C5FCD96293DB}" type="pres">
      <dgm:prSet presAssocID="{5C47FBE4-347F-4896-A6A4-BB063A6066AF}" presName="parentText" presStyleLbl="node1" presStyleIdx="0" presStyleCnt="3">
        <dgm:presLayoutVars>
          <dgm:chMax val="0"/>
          <dgm:bulletEnabled val="1"/>
        </dgm:presLayoutVars>
      </dgm:prSet>
      <dgm:spPr/>
    </dgm:pt>
    <dgm:pt modelId="{5763EB08-7A7C-41CE-8CC5-A7B9C6DDDA3C}" type="pres">
      <dgm:prSet presAssocID="{2911E2C9-B3DF-47A2-883A-56E539F1D7FA}" presName="spacer" presStyleCnt="0"/>
      <dgm:spPr/>
    </dgm:pt>
    <dgm:pt modelId="{32414762-4B88-4BA2-AB24-AEA0D244EEEB}" type="pres">
      <dgm:prSet presAssocID="{6DBA55FA-BD3F-4C36-89EC-3BB6511C8E1F}" presName="parentText" presStyleLbl="node1" presStyleIdx="1" presStyleCnt="3">
        <dgm:presLayoutVars>
          <dgm:chMax val="0"/>
          <dgm:bulletEnabled val="1"/>
        </dgm:presLayoutVars>
      </dgm:prSet>
      <dgm:spPr/>
    </dgm:pt>
    <dgm:pt modelId="{D0A7598F-7866-4C47-8C08-8A2C89B100E8}" type="pres">
      <dgm:prSet presAssocID="{0984CEAA-98EE-47FE-A2FE-7A711A5061A4}" presName="spacer" presStyleCnt="0"/>
      <dgm:spPr/>
    </dgm:pt>
    <dgm:pt modelId="{5D36C833-E511-4C4E-97FC-C6F8812791BF}" type="pres">
      <dgm:prSet presAssocID="{7B4ABA45-7C3E-437C-AFE4-C2EFFBF94A95}" presName="parentText" presStyleLbl="node1" presStyleIdx="2" presStyleCnt="3">
        <dgm:presLayoutVars>
          <dgm:chMax val="0"/>
          <dgm:bulletEnabled val="1"/>
        </dgm:presLayoutVars>
      </dgm:prSet>
      <dgm:spPr/>
    </dgm:pt>
  </dgm:ptLst>
  <dgm:cxnLst>
    <dgm:cxn modelId="{3BB61E28-B643-4CAB-A05B-9BA67504E95A}" type="presOf" srcId="{055A8B6D-81A1-432E-9180-AF5EC6B7E51E}" destId="{A54CE9B1-8433-482E-A2AD-C73AEA290764}" srcOrd="0" destOrd="0" presId="urn:microsoft.com/office/officeart/2005/8/layout/vList2"/>
    <dgm:cxn modelId="{12F56833-410A-4C66-A92A-A0A634CB87E8}" type="presOf" srcId="{7B4ABA45-7C3E-437C-AFE4-C2EFFBF94A95}" destId="{5D36C833-E511-4C4E-97FC-C6F8812791BF}" srcOrd="0" destOrd="0" presId="urn:microsoft.com/office/officeart/2005/8/layout/vList2"/>
    <dgm:cxn modelId="{1AC72F64-DF7A-491F-A4E3-72A139D4C659}" srcId="{055A8B6D-81A1-432E-9180-AF5EC6B7E51E}" destId="{6DBA55FA-BD3F-4C36-89EC-3BB6511C8E1F}" srcOrd="1" destOrd="0" parTransId="{29DF51A5-1FD8-4B9D-9427-CE509D4EAAD5}" sibTransId="{0984CEAA-98EE-47FE-A2FE-7A711A5061A4}"/>
    <dgm:cxn modelId="{EEBE9B4B-A103-47CE-986B-82C9951FFC84}" type="presOf" srcId="{6DBA55FA-BD3F-4C36-89EC-3BB6511C8E1F}" destId="{32414762-4B88-4BA2-AB24-AEA0D244EEEB}" srcOrd="0" destOrd="0" presId="urn:microsoft.com/office/officeart/2005/8/layout/vList2"/>
    <dgm:cxn modelId="{7BB93A7C-331A-48E1-B9D1-A17D091246F3}" type="presOf" srcId="{5C47FBE4-347F-4896-A6A4-BB063A6066AF}" destId="{F73C9F21-4F45-4D24-83AA-C5FCD96293DB}" srcOrd="0" destOrd="0" presId="urn:microsoft.com/office/officeart/2005/8/layout/vList2"/>
    <dgm:cxn modelId="{5E64DA96-7604-48C3-A6D0-A6E35B7B7A74}" srcId="{055A8B6D-81A1-432E-9180-AF5EC6B7E51E}" destId="{7B4ABA45-7C3E-437C-AFE4-C2EFFBF94A95}" srcOrd="2" destOrd="0" parTransId="{830B0A94-3BBE-4972-8566-116995326FD1}" sibTransId="{22F2224B-F58D-4322-A4F5-CC418308A28E}"/>
    <dgm:cxn modelId="{BB88F2E6-FA01-4996-9E50-9DC4D7F6BA6D}" srcId="{055A8B6D-81A1-432E-9180-AF5EC6B7E51E}" destId="{5C47FBE4-347F-4896-A6A4-BB063A6066AF}" srcOrd="0" destOrd="0" parTransId="{8AFCF03D-539B-4DA4-A902-1010F4C115C7}" sibTransId="{2911E2C9-B3DF-47A2-883A-56E539F1D7FA}"/>
    <dgm:cxn modelId="{1CCF9D2E-7AD2-405B-9FE5-C91C9EF9425C}" type="presParOf" srcId="{A54CE9B1-8433-482E-A2AD-C73AEA290764}" destId="{F73C9F21-4F45-4D24-83AA-C5FCD96293DB}" srcOrd="0" destOrd="0" presId="urn:microsoft.com/office/officeart/2005/8/layout/vList2"/>
    <dgm:cxn modelId="{DB3DCA77-C460-4A11-B1F8-60F30EA68ABF}" type="presParOf" srcId="{A54CE9B1-8433-482E-A2AD-C73AEA290764}" destId="{5763EB08-7A7C-41CE-8CC5-A7B9C6DDDA3C}" srcOrd="1" destOrd="0" presId="urn:microsoft.com/office/officeart/2005/8/layout/vList2"/>
    <dgm:cxn modelId="{740B9AFB-8BA2-43F6-A6E2-4E97BDCAC8CD}" type="presParOf" srcId="{A54CE9B1-8433-482E-A2AD-C73AEA290764}" destId="{32414762-4B88-4BA2-AB24-AEA0D244EEEB}" srcOrd="2" destOrd="0" presId="urn:microsoft.com/office/officeart/2005/8/layout/vList2"/>
    <dgm:cxn modelId="{77948576-B042-485F-8138-58E2B3B62E02}" type="presParOf" srcId="{A54CE9B1-8433-482E-A2AD-C73AEA290764}" destId="{D0A7598F-7866-4C47-8C08-8A2C89B100E8}" srcOrd="3" destOrd="0" presId="urn:microsoft.com/office/officeart/2005/8/layout/vList2"/>
    <dgm:cxn modelId="{19B13F03-5E5F-49FB-B3F9-AB4F30193494}" type="presParOf" srcId="{A54CE9B1-8433-482E-A2AD-C73AEA290764}" destId="{5D36C833-E511-4C4E-97FC-C6F8812791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F325C9D-AD2F-4516-9AE8-B05316D14DA7}"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AD3A6F5C-3F96-44D4-88AC-2343E6536A42}">
      <dgm:prSet/>
      <dgm:spPr/>
      <dgm:t>
        <a:bodyPr/>
        <a:lstStyle/>
        <a:p>
          <a:r>
            <a:rPr lang="en-IN"/>
            <a:t>In mechanically ventilated adults with COVID-19 and respiratory failure (without ARDS), SCCM suggest against the routine use of systemic corticosteroids. </a:t>
          </a:r>
          <a:endParaRPr lang="en-US"/>
        </a:p>
      </dgm:t>
    </dgm:pt>
    <dgm:pt modelId="{607DE4F2-591F-46E6-9828-2DA97515BFC9}" type="parTrans" cxnId="{4A243816-52A0-448C-8899-57B728352014}">
      <dgm:prSet/>
      <dgm:spPr/>
      <dgm:t>
        <a:bodyPr/>
        <a:lstStyle/>
        <a:p>
          <a:endParaRPr lang="en-US"/>
        </a:p>
      </dgm:t>
    </dgm:pt>
    <dgm:pt modelId="{CDE6FD83-0E80-4E4F-BA86-6DACAB31DC5C}" type="sibTrans" cxnId="{4A243816-52A0-448C-8899-57B728352014}">
      <dgm:prSet/>
      <dgm:spPr/>
      <dgm:t>
        <a:bodyPr/>
        <a:lstStyle/>
        <a:p>
          <a:endParaRPr lang="en-US"/>
        </a:p>
      </dgm:t>
    </dgm:pt>
    <dgm:pt modelId="{C566CE93-3D41-4E43-AAA2-0A46A445439E}">
      <dgm:prSet/>
      <dgm:spPr/>
      <dgm:t>
        <a:bodyPr/>
        <a:lstStyle/>
        <a:p>
          <a:r>
            <a:rPr lang="en-IN"/>
            <a:t>In mechanically ventilated adults with COVID-19 and ARDS, SCCM suggest using systemic corticosteroids, over not using corticosteroids </a:t>
          </a:r>
          <a:endParaRPr lang="en-US"/>
        </a:p>
      </dgm:t>
    </dgm:pt>
    <dgm:pt modelId="{929A2C58-859E-414E-B141-154229FD8668}" type="parTrans" cxnId="{12DD2DE6-F347-4E0B-9080-A6FB380EB781}">
      <dgm:prSet/>
      <dgm:spPr/>
      <dgm:t>
        <a:bodyPr/>
        <a:lstStyle/>
        <a:p>
          <a:endParaRPr lang="en-US"/>
        </a:p>
      </dgm:t>
    </dgm:pt>
    <dgm:pt modelId="{70F5F08E-E41A-4F89-A779-E43D0FE1E416}" type="sibTrans" cxnId="{12DD2DE6-F347-4E0B-9080-A6FB380EB781}">
      <dgm:prSet/>
      <dgm:spPr/>
      <dgm:t>
        <a:bodyPr/>
        <a:lstStyle/>
        <a:p>
          <a:endParaRPr lang="en-US"/>
        </a:p>
      </dgm:t>
    </dgm:pt>
    <dgm:pt modelId="{D21D930B-53F3-4900-AEE4-0A1BA277A215}">
      <dgm:prSet/>
      <dgm:spPr/>
      <dgm:t>
        <a:bodyPr/>
        <a:lstStyle/>
        <a:p>
          <a:r>
            <a:rPr lang="en-IN"/>
            <a:t>In mechanically ventilated patients with COVID-19 and respiratory failure, SCCM suggest using empiric antimicrobials/antibacterial agents.</a:t>
          </a:r>
          <a:endParaRPr lang="en-US"/>
        </a:p>
      </dgm:t>
    </dgm:pt>
    <dgm:pt modelId="{0736C916-84D3-497A-A3C8-189BD592E9C3}" type="parTrans" cxnId="{E783F0E5-724D-4F8F-8DE7-97E4027808AB}">
      <dgm:prSet/>
      <dgm:spPr/>
      <dgm:t>
        <a:bodyPr/>
        <a:lstStyle/>
        <a:p>
          <a:endParaRPr lang="en-US"/>
        </a:p>
      </dgm:t>
    </dgm:pt>
    <dgm:pt modelId="{597E07CA-8594-4B9B-8DB2-DD4DC85C41D4}" type="sibTrans" cxnId="{E783F0E5-724D-4F8F-8DE7-97E4027808AB}">
      <dgm:prSet/>
      <dgm:spPr/>
      <dgm:t>
        <a:bodyPr/>
        <a:lstStyle/>
        <a:p>
          <a:endParaRPr lang="en-US"/>
        </a:p>
      </dgm:t>
    </dgm:pt>
    <dgm:pt modelId="{1B7C1539-79AC-44E6-83D3-17DDD3BE6588}" type="pres">
      <dgm:prSet presAssocID="{8F325C9D-AD2F-4516-9AE8-B05316D14DA7}" presName="vert0" presStyleCnt="0">
        <dgm:presLayoutVars>
          <dgm:dir/>
          <dgm:animOne val="branch"/>
          <dgm:animLvl val="lvl"/>
        </dgm:presLayoutVars>
      </dgm:prSet>
      <dgm:spPr/>
    </dgm:pt>
    <dgm:pt modelId="{F6CD56D7-EF9D-4E4B-92CA-1BF55B02E99B}" type="pres">
      <dgm:prSet presAssocID="{AD3A6F5C-3F96-44D4-88AC-2343E6536A42}" presName="thickLine" presStyleLbl="alignNode1" presStyleIdx="0" presStyleCnt="3"/>
      <dgm:spPr/>
    </dgm:pt>
    <dgm:pt modelId="{66AC6708-F297-4A00-B1ED-689CCC557AE3}" type="pres">
      <dgm:prSet presAssocID="{AD3A6F5C-3F96-44D4-88AC-2343E6536A42}" presName="horz1" presStyleCnt="0"/>
      <dgm:spPr/>
    </dgm:pt>
    <dgm:pt modelId="{212C8753-55B1-4AB0-A52E-2F7C290B8E5D}" type="pres">
      <dgm:prSet presAssocID="{AD3A6F5C-3F96-44D4-88AC-2343E6536A42}" presName="tx1" presStyleLbl="revTx" presStyleIdx="0" presStyleCnt="3"/>
      <dgm:spPr/>
    </dgm:pt>
    <dgm:pt modelId="{6A76580C-CFCB-4FA3-8357-8B7818802714}" type="pres">
      <dgm:prSet presAssocID="{AD3A6F5C-3F96-44D4-88AC-2343E6536A42}" presName="vert1" presStyleCnt="0"/>
      <dgm:spPr/>
    </dgm:pt>
    <dgm:pt modelId="{DE8E07DF-26E5-4F49-A09B-7649B0161A9A}" type="pres">
      <dgm:prSet presAssocID="{C566CE93-3D41-4E43-AAA2-0A46A445439E}" presName="thickLine" presStyleLbl="alignNode1" presStyleIdx="1" presStyleCnt="3"/>
      <dgm:spPr/>
    </dgm:pt>
    <dgm:pt modelId="{08BD64BB-9498-440C-8310-D66F9DFA2A60}" type="pres">
      <dgm:prSet presAssocID="{C566CE93-3D41-4E43-AAA2-0A46A445439E}" presName="horz1" presStyleCnt="0"/>
      <dgm:spPr/>
    </dgm:pt>
    <dgm:pt modelId="{3E0D0DFD-32BB-418A-AB71-2503C32E08A9}" type="pres">
      <dgm:prSet presAssocID="{C566CE93-3D41-4E43-AAA2-0A46A445439E}" presName="tx1" presStyleLbl="revTx" presStyleIdx="1" presStyleCnt="3"/>
      <dgm:spPr/>
    </dgm:pt>
    <dgm:pt modelId="{2E9769A8-0788-4F43-928B-6E767E71C851}" type="pres">
      <dgm:prSet presAssocID="{C566CE93-3D41-4E43-AAA2-0A46A445439E}" presName="vert1" presStyleCnt="0"/>
      <dgm:spPr/>
    </dgm:pt>
    <dgm:pt modelId="{C00F8EEB-7255-486E-9D61-EFCC6DE59301}" type="pres">
      <dgm:prSet presAssocID="{D21D930B-53F3-4900-AEE4-0A1BA277A215}" presName="thickLine" presStyleLbl="alignNode1" presStyleIdx="2" presStyleCnt="3"/>
      <dgm:spPr/>
    </dgm:pt>
    <dgm:pt modelId="{370B7F34-A5F4-4C27-93BD-18D75A789351}" type="pres">
      <dgm:prSet presAssocID="{D21D930B-53F3-4900-AEE4-0A1BA277A215}" presName="horz1" presStyleCnt="0"/>
      <dgm:spPr/>
    </dgm:pt>
    <dgm:pt modelId="{57078907-7BA6-42C2-BD90-E17DEDDE8077}" type="pres">
      <dgm:prSet presAssocID="{D21D930B-53F3-4900-AEE4-0A1BA277A215}" presName="tx1" presStyleLbl="revTx" presStyleIdx="2" presStyleCnt="3"/>
      <dgm:spPr/>
    </dgm:pt>
    <dgm:pt modelId="{63CCDB39-D622-470E-83E2-03A9E3506684}" type="pres">
      <dgm:prSet presAssocID="{D21D930B-53F3-4900-AEE4-0A1BA277A215}" presName="vert1" presStyleCnt="0"/>
      <dgm:spPr/>
    </dgm:pt>
  </dgm:ptLst>
  <dgm:cxnLst>
    <dgm:cxn modelId="{D8609604-F641-4770-AF82-E2E9ED7D9B7D}" type="presOf" srcId="{C566CE93-3D41-4E43-AAA2-0A46A445439E}" destId="{3E0D0DFD-32BB-418A-AB71-2503C32E08A9}" srcOrd="0" destOrd="0" presId="urn:microsoft.com/office/officeart/2008/layout/LinedList"/>
    <dgm:cxn modelId="{4A243816-52A0-448C-8899-57B728352014}" srcId="{8F325C9D-AD2F-4516-9AE8-B05316D14DA7}" destId="{AD3A6F5C-3F96-44D4-88AC-2343E6536A42}" srcOrd="0" destOrd="0" parTransId="{607DE4F2-591F-46E6-9828-2DA97515BFC9}" sibTransId="{CDE6FD83-0E80-4E4F-BA86-6DACAB31DC5C}"/>
    <dgm:cxn modelId="{5EEA2170-ED26-4632-8CF2-A6F8A15C41B5}" type="presOf" srcId="{D21D930B-53F3-4900-AEE4-0A1BA277A215}" destId="{57078907-7BA6-42C2-BD90-E17DEDDE8077}" srcOrd="0" destOrd="0" presId="urn:microsoft.com/office/officeart/2008/layout/LinedList"/>
    <dgm:cxn modelId="{0AA65A98-5DDC-49A0-9C74-C45C3B1847E5}" type="presOf" srcId="{8F325C9D-AD2F-4516-9AE8-B05316D14DA7}" destId="{1B7C1539-79AC-44E6-83D3-17DDD3BE6588}" srcOrd="0" destOrd="0" presId="urn:microsoft.com/office/officeart/2008/layout/LinedList"/>
    <dgm:cxn modelId="{E783F0E5-724D-4F8F-8DE7-97E4027808AB}" srcId="{8F325C9D-AD2F-4516-9AE8-B05316D14DA7}" destId="{D21D930B-53F3-4900-AEE4-0A1BA277A215}" srcOrd="2" destOrd="0" parTransId="{0736C916-84D3-497A-A3C8-189BD592E9C3}" sibTransId="{597E07CA-8594-4B9B-8DB2-DD4DC85C41D4}"/>
    <dgm:cxn modelId="{12DD2DE6-F347-4E0B-9080-A6FB380EB781}" srcId="{8F325C9D-AD2F-4516-9AE8-B05316D14DA7}" destId="{C566CE93-3D41-4E43-AAA2-0A46A445439E}" srcOrd="1" destOrd="0" parTransId="{929A2C58-859E-414E-B141-154229FD8668}" sibTransId="{70F5F08E-E41A-4F89-A779-E43D0FE1E416}"/>
    <dgm:cxn modelId="{3A41FEEB-785E-4B4E-BCDC-B37821136DB6}" type="presOf" srcId="{AD3A6F5C-3F96-44D4-88AC-2343E6536A42}" destId="{212C8753-55B1-4AB0-A52E-2F7C290B8E5D}" srcOrd="0" destOrd="0" presId="urn:microsoft.com/office/officeart/2008/layout/LinedList"/>
    <dgm:cxn modelId="{01BF19CC-EEFD-4D31-B6FE-5E2E9CC84350}" type="presParOf" srcId="{1B7C1539-79AC-44E6-83D3-17DDD3BE6588}" destId="{F6CD56D7-EF9D-4E4B-92CA-1BF55B02E99B}" srcOrd="0" destOrd="0" presId="urn:microsoft.com/office/officeart/2008/layout/LinedList"/>
    <dgm:cxn modelId="{83E5D7DB-7D34-46C2-9BCD-DEA0E6A9F006}" type="presParOf" srcId="{1B7C1539-79AC-44E6-83D3-17DDD3BE6588}" destId="{66AC6708-F297-4A00-B1ED-689CCC557AE3}" srcOrd="1" destOrd="0" presId="urn:microsoft.com/office/officeart/2008/layout/LinedList"/>
    <dgm:cxn modelId="{09208F27-CA63-4033-A964-1E75AD698C26}" type="presParOf" srcId="{66AC6708-F297-4A00-B1ED-689CCC557AE3}" destId="{212C8753-55B1-4AB0-A52E-2F7C290B8E5D}" srcOrd="0" destOrd="0" presId="urn:microsoft.com/office/officeart/2008/layout/LinedList"/>
    <dgm:cxn modelId="{D4544161-3E57-4C72-B42C-E779B81EC7D3}" type="presParOf" srcId="{66AC6708-F297-4A00-B1ED-689CCC557AE3}" destId="{6A76580C-CFCB-4FA3-8357-8B7818802714}" srcOrd="1" destOrd="0" presId="urn:microsoft.com/office/officeart/2008/layout/LinedList"/>
    <dgm:cxn modelId="{73D02A54-0B9A-45F4-AD31-5BA46B004013}" type="presParOf" srcId="{1B7C1539-79AC-44E6-83D3-17DDD3BE6588}" destId="{DE8E07DF-26E5-4F49-A09B-7649B0161A9A}" srcOrd="2" destOrd="0" presId="urn:microsoft.com/office/officeart/2008/layout/LinedList"/>
    <dgm:cxn modelId="{AD8102AF-294B-40BD-AFC8-E483DD71BC9F}" type="presParOf" srcId="{1B7C1539-79AC-44E6-83D3-17DDD3BE6588}" destId="{08BD64BB-9498-440C-8310-D66F9DFA2A60}" srcOrd="3" destOrd="0" presId="urn:microsoft.com/office/officeart/2008/layout/LinedList"/>
    <dgm:cxn modelId="{2E279C92-8FFC-4B17-88F1-E129CD800324}" type="presParOf" srcId="{08BD64BB-9498-440C-8310-D66F9DFA2A60}" destId="{3E0D0DFD-32BB-418A-AB71-2503C32E08A9}" srcOrd="0" destOrd="0" presId="urn:microsoft.com/office/officeart/2008/layout/LinedList"/>
    <dgm:cxn modelId="{2517D94D-1439-4DB3-97B1-2B7CDA2FE3E8}" type="presParOf" srcId="{08BD64BB-9498-440C-8310-D66F9DFA2A60}" destId="{2E9769A8-0788-4F43-928B-6E767E71C851}" srcOrd="1" destOrd="0" presId="urn:microsoft.com/office/officeart/2008/layout/LinedList"/>
    <dgm:cxn modelId="{EAA82741-29EF-4BED-8AF9-3B97E302E4E4}" type="presParOf" srcId="{1B7C1539-79AC-44E6-83D3-17DDD3BE6588}" destId="{C00F8EEB-7255-486E-9D61-EFCC6DE59301}" srcOrd="4" destOrd="0" presId="urn:microsoft.com/office/officeart/2008/layout/LinedList"/>
    <dgm:cxn modelId="{EACAF16A-E7D7-4902-BD2D-F64C674DCD05}" type="presParOf" srcId="{1B7C1539-79AC-44E6-83D3-17DDD3BE6588}" destId="{370B7F34-A5F4-4C27-93BD-18D75A789351}" srcOrd="5" destOrd="0" presId="urn:microsoft.com/office/officeart/2008/layout/LinedList"/>
    <dgm:cxn modelId="{E2209599-AD67-4168-B13E-4B0D59B1BC10}" type="presParOf" srcId="{370B7F34-A5F4-4C27-93BD-18D75A789351}" destId="{57078907-7BA6-42C2-BD90-E17DEDDE8077}" srcOrd="0" destOrd="0" presId="urn:microsoft.com/office/officeart/2008/layout/LinedList"/>
    <dgm:cxn modelId="{E91CF195-4931-4869-BC5A-07B0CD779E4B}" type="presParOf" srcId="{370B7F34-A5F4-4C27-93BD-18D75A789351}" destId="{63CCDB39-D622-470E-83E2-03A9E350668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B893B-8E91-49CB-8616-6AFD8908F16E}"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53E7BA41-7592-4F65-953C-16222D693F49}">
      <dgm:prSet/>
      <dgm:spPr/>
      <dgm:t>
        <a:bodyPr/>
        <a:lstStyle/>
        <a:p>
          <a:r>
            <a:rPr lang="en-IN"/>
            <a:t>Protective lung strategy also known as “open lung approach (OLA)” is the standard of care for the management of patients with ARDS. It is a combination of low tidal volume ventilation (LTVV) strategy and application of PEEP above lower inflection point</a:t>
          </a:r>
          <a:endParaRPr lang="en-US"/>
        </a:p>
      </dgm:t>
    </dgm:pt>
    <dgm:pt modelId="{F0E35FED-A05D-4022-A4A1-0699DC8DCEAD}" type="parTrans" cxnId="{807DC6D9-F2CA-4C5C-8B72-8C4C88AFF2D7}">
      <dgm:prSet/>
      <dgm:spPr/>
      <dgm:t>
        <a:bodyPr/>
        <a:lstStyle/>
        <a:p>
          <a:endParaRPr lang="en-US"/>
        </a:p>
      </dgm:t>
    </dgm:pt>
    <dgm:pt modelId="{38F4066B-D2CF-458D-89DE-85212736440D}" type="sibTrans" cxnId="{807DC6D9-F2CA-4C5C-8B72-8C4C88AFF2D7}">
      <dgm:prSet/>
      <dgm:spPr/>
      <dgm:t>
        <a:bodyPr/>
        <a:lstStyle/>
        <a:p>
          <a:endParaRPr lang="en-US"/>
        </a:p>
      </dgm:t>
    </dgm:pt>
    <dgm:pt modelId="{DFC083C6-C578-4E45-88FF-0C5DD4BFAC65}">
      <dgm:prSet/>
      <dgm:spPr/>
      <dgm:t>
        <a:bodyPr/>
        <a:lstStyle/>
        <a:p>
          <a:r>
            <a:rPr lang="en-IN" dirty="0"/>
            <a:t>LTVV frequently results in alveolar hypoventilation leading to permissive hypercapnia. LTVV also induces shear injury due to repetitive opening and closing of alveoli with each breath. To overcome this drawback, PEEP should be applied above lower inflection point to prevent cyclic atelectasis. </a:t>
          </a:r>
          <a:endParaRPr lang="en-US" dirty="0"/>
        </a:p>
      </dgm:t>
    </dgm:pt>
    <dgm:pt modelId="{0C584AF3-3309-47AF-864F-25BC26937242}" type="parTrans" cxnId="{6D5BB888-994A-48CC-A5E8-3432C0095BA1}">
      <dgm:prSet/>
      <dgm:spPr/>
      <dgm:t>
        <a:bodyPr/>
        <a:lstStyle/>
        <a:p>
          <a:endParaRPr lang="en-US"/>
        </a:p>
      </dgm:t>
    </dgm:pt>
    <dgm:pt modelId="{EFACB422-7819-4658-9FEA-2B023ADF8AE7}" type="sibTrans" cxnId="{6D5BB888-994A-48CC-A5E8-3432C0095BA1}">
      <dgm:prSet/>
      <dgm:spPr/>
      <dgm:t>
        <a:bodyPr/>
        <a:lstStyle/>
        <a:p>
          <a:endParaRPr lang="en-US"/>
        </a:p>
      </dgm:t>
    </dgm:pt>
    <dgm:pt modelId="{0947011D-EEB9-424B-B446-39D94C1F89E6}" type="pres">
      <dgm:prSet presAssocID="{4BFB893B-8E91-49CB-8616-6AFD8908F16E}" presName="linear" presStyleCnt="0">
        <dgm:presLayoutVars>
          <dgm:animLvl val="lvl"/>
          <dgm:resizeHandles val="exact"/>
        </dgm:presLayoutVars>
      </dgm:prSet>
      <dgm:spPr/>
    </dgm:pt>
    <dgm:pt modelId="{36C56876-F752-4665-BE5F-D2F6A08F901E}" type="pres">
      <dgm:prSet presAssocID="{53E7BA41-7592-4F65-953C-16222D693F49}" presName="parentText" presStyleLbl="node1" presStyleIdx="0" presStyleCnt="2">
        <dgm:presLayoutVars>
          <dgm:chMax val="0"/>
          <dgm:bulletEnabled val="1"/>
        </dgm:presLayoutVars>
      </dgm:prSet>
      <dgm:spPr/>
    </dgm:pt>
    <dgm:pt modelId="{B03364AA-BA31-41C0-A0B1-BF9C9D253389}" type="pres">
      <dgm:prSet presAssocID="{38F4066B-D2CF-458D-89DE-85212736440D}" presName="spacer" presStyleCnt="0"/>
      <dgm:spPr/>
    </dgm:pt>
    <dgm:pt modelId="{8955EFDA-8620-4CA9-8875-FB4D3827A7AA}" type="pres">
      <dgm:prSet presAssocID="{DFC083C6-C578-4E45-88FF-0C5DD4BFAC65}" presName="parentText" presStyleLbl="node1" presStyleIdx="1" presStyleCnt="2">
        <dgm:presLayoutVars>
          <dgm:chMax val="0"/>
          <dgm:bulletEnabled val="1"/>
        </dgm:presLayoutVars>
      </dgm:prSet>
      <dgm:spPr/>
    </dgm:pt>
  </dgm:ptLst>
  <dgm:cxnLst>
    <dgm:cxn modelId="{B57D570B-258E-4F42-A415-2F875B272290}" type="presOf" srcId="{DFC083C6-C578-4E45-88FF-0C5DD4BFAC65}" destId="{8955EFDA-8620-4CA9-8875-FB4D3827A7AA}" srcOrd="0" destOrd="0" presId="urn:microsoft.com/office/officeart/2005/8/layout/vList2"/>
    <dgm:cxn modelId="{1B954083-CB53-49F8-8F1F-489F6355196D}" type="presOf" srcId="{53E7BA41-7592-4F65-953C-16222D693F49}" destId="{36C56876-F752-4665-BE5F-D2F6A08F901E}" srcOrd="0" destOrd="0" presId="urn:microsoft.com/office/officeart/2005/8/layout/vList2"/>
    <dgm:cxn modelId="{6D5BB888-994A-48CC-A5E8-3432C0095BA1}" srcId="{4BFB893B-8E91-49CB-8616-6AFD8908F16E}" destId="{DFC083C6-C578-4E45-88FF-0C5DD4BFAC65}" srcOrd="1" destOrd="0" parTransId="{0C584AF3-3309-47AF-864F-25BC26937242}" sibTransId="{EFACB422-7819-4658-9FEA-2B023ADF8AE7}"/>
    <dgm:cxn modelId="{5A79F18D-0076-4A3D-BF59-7C15AD3074AC}" type="presOf" srcId="{4BFB893B-8E91-49CB-8616-6AFD8908F16E}" destId="{0947011D-EEB9-424B-B446-39D94C1F89E6}" srcOrd="0" destOrd="0" presId="urn:microsoft.com/office/officeart/2005/8/layout/vList2"/>
    <dgm:cxn modelId="{807DC6D9-F2CA-4C5C-8B72-8C4C88AFF2D7}" srcId="{4BFB893B-8E91-49CB-8616-6AFD8908F16E}" destId="{53E7BA41-7592-4F65-953C-16222D693F49}" srcOrd="0" destOrd="0" parTransId="{F0E35FED-A05D-4022-A4A1-0699DC8DCEAD}" sibTransId="{38F4066B-D2CF-458D-89DE-85212736440D}"/>
    <dgm:cxn modelId="{75A22AAB-FEDB-47C3-835E-C10470FF21AA}" type="presParOf" srcId="{0947011D-EEB9-424B-B446-39D94C1F89E6}" destId="{36C56876-F752-4665-BE5F-D2F6A08F901E}" srcOrd="0" destOrd="0" presId="urn:microsoft.com/office/officeart/2005/8/layout/vList2"/>
    <dgm:cxn modelId="{5E9F227B-926D-4771-B1E7-E6D69C334715}" type="presParOf" srcId="{0947011D-EEB9-424B-B446-39D94C1F89E6}" destId="{B03364AA-BA31-41C0-A0B1-BF9C9D253389}" srcOrd="1" destOrd="0" presId="urn:microsoft.com/office/officeart/2005/8/layout/vList2"/>
    <dgm:cxn modelId="{E8944F80-94DC-4115-BA42-292FF1FB790D}" type="presParOf" srcId="{0947011D-EEB9-424B-B446-39D94C1F89E6}" destId="{8955EFDA-8620-4CA9-8875-FB4D3827A7A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69F3B-E6FC-4FCC-922D-034EC87A090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ACBA2A7-A261-434C-9B3F-03C83AE872C5}">
      <dgm:prSet/>
      <dgm:spPr/>
      <dgm:t>
        <a:bodyPr/>
        <a:lstStyle/>
        <a:p>
          <a:r>
            <a:rPr lang="en-IN"/>
            <a:t>So far no universally accepted method of applying PEEP has been established. Applying the highest PEEP limiting the plateau pressure to 28–30 cm of H</a:t>
          </a:r>
          <a:r>
            <a:rPr lang="en-IN" baseline="-25000"/>
            <a:t>2</a:t>
          </a:r>
          <a:r>
            <a:rPr lang="en-IN"/>
            <a:t>O seems like a reasonable approach. “OLA” strategy is sufficient to oxygenate the majority of patients with ARDS. </a:t>
          </a:r>
          <a:endParaRPr lang="en-US"/>
        </a:p>
      </dgm:t>
    </dgm:pt>
    <dgm:pt modelId="{5A24AAC0-B5E2-41D1-B17A-105EDD3EDD03}" type="parTrans" cxnId="{7FC9C1DD-BF07-428C-8767-AA0335798C91}">
      <dgm:prSet/>
      <dgm:spPr/>
      <dgm:t>
        <a:bodyPr/>
        <a:lstStyle/>
        <a:p>
          <a:endParaRPr lang="en-US"/>
        </a:p>
      </dgm:t>
    </dgm:pt>
    <dgm:pt modelId="{FF2CE75F-96CC-45BF-AED9-B124FF564C65}" type="sibTrans" cxnId="{7FC9C1DD-BF07-428C-8767-AA0335798C91}">
      <dgm:prSet/>
      <dgm:spPr/>
      <dgm:t>
        <a:bodyPr/>
        <a:lstStyle/>
        <a:p>
          <a:endParaRPr lang="en-US"/>
        </a:p>
      </dgm:t>
    </dgm:pt>
    <dgm:pt modelId="{8ACF3516-CB08-4956-B727-18B65C597828}">
      <dgm:prSet/>
      <dgm:spPr/>
      <dgm:t>
        <a:bodyPr/>
        <a:lstStyle/>
        <a:p>
          <a:r>
            <a:rPr lang="en-IN"/>
            <a:t>SCCM recommends setting the ventilator to a tidal volume of 4 to 8 mL/kg predicted body weight (PBW), with plateau pressure (Pplat) ≤ 30 cm H</a:t>
          </a:r>
          <a:r>
            <a:rPr lang="en-IN" baseline="-25000"/>
            <a:t>2</a:t>
          </a:r>
          <a:r>
            <a:rPr lang="en-IN"/>
            <a:t>O, and initial positive end-expiratory pressure (PEEP) of 10 to 12 cm H</a:t>
          </a:r>
          <a:r>
            <a:rPr lang="en-IN" baseline="-25000"/>
            <a:t>2</a:t>
          </a:r>
          <a:r>
            <a:rPr lang="en-IN"/>
            <a:t>O. </a:t>
          </a:r>
          <a:endParaRPr lang="en-US"/>
        </a:p>
      </dgm:t>
    </dgm:pt>
    <dgm:pt modelId="{E0886F65-C4BE-4893-8916-F9F220B550AC}" type="parTrans" cxnId="{649533E3-ADF2-4C61-A975-C0E1DBD00FD4}">
      <dgm:prSet/>
      <dgm:spPr/>
      <dgm:t>
        <a:bodyPr/>
        <a:lstStyle/>
        <a:p>
          <a:endParaRPr lang="en-US"/>
        </a:p>
      </dgm:t>
    </dgm:pt>
    <dgm:pt modelId="{D8A12D80-BE19-4C83-93E4-3EDA4A1CA72F}" type="sibTrans" cxnId="{649533E3-ADF2-4C61-A975-C0E1DBD00FD4}">
      <dgm:prSet/>
      <dgm:spPr/>
      <dgm:t>
        <a:bodyPr/>
        <a:lstStyle/>
        <a:p>
          <a:endParaRPr lang="en-US"/>
        </a:p>
      </dgm:t>
    </dgm:pt>
    <dgm:pt modelId="{069B227F-4C01-4896-97B6-8A52D444B99C}">
      <dgm:prSet/>
      <dgm:spPr/>
      <dgm:t>
        <a:bodyPr/>
        <a:lstStyle/>
        <a:p>
          <a:r>
            <a:rPr lang="en-IN"/>
            <a:t>PEEP should be increased in increments of 2 to 3 cm provided that Pplat remains ≤ 30 cm H</a:t>
          </a:r>
          <a:r>
            <a:rPr lang="en-IN" baseline="-25000"/>
            <a:t>2</a:t>
          </a:r>
          <a:r>
            <a:rPr lang="en-IN"/>
            <a:t>O </a:t>
          </a:r>
          <a:endParaRPr lang="en-US"/>
        </a:p>
      </dgm:t>
    </dgm:pt>
    <dgm:pt modelId="{EAEC3E76-927E-4D83-9D5D-458B4DA7E811}" type="parTrans" cxnId="{9B769748-DC6E-46B0-83A4-F740B2DEECF3}">
      <dgm:prSet/>
      <dgm:spPr/>
      <dgm:t>
        <a:bodyPr/>
        <a:lstStyle/>
        <a:p>
          <a:endParaRPr lang="en-US"/>
        </a:p>
      </dgm:t>
    </dgm:pt>
    <dgm:pt modelId="{16B934AE-F5CE-43AA-8569-126E70C5D98F}" type="sibTrans" cxnId="{9B769748-DC6E-46B0-83A4-F740B2DEECF3}">
      <dgm:prSet/>
      <dgm:spPr/>
      <dgm:t>
        <a:bodyPr/>
        <a:lstStyle/>
        <a:p>
          <a:endParaRPr lang="en-US"/>
        </a:p>
      </dgm:t>
    </dgm:pt>
    <dgm:pt modelId="{1253BDB0-3313-4F71-B517-E91AD62C0D7D}" type="pres">
      <dgm:prSet presAssocID="{1C469F3B-E6FC-4FCC-922D-034EC87A0903}" presName="linear" presStyleCnt="0">
        <dgm:presLayoutVars>
          <dgm:animLvl val="lvl"/>
          <dgm:resizeHandles val="exact"/>
        </dgm:presLayoutVars>
      </dgm:prSet>
      <dgm:spPr/>
    </dgm:pt>
    <dgm:pt modelId="{0A34CC2E-4E1D-46F8-B3A1-E7755FDA2178}" type="pres">
      <dgm:prSet presAssocID="{3ACBA2A7-A261-434C-9B3F-03C83AE872C5}" presName="parentText" presStyleLbl="node1" presStyleIdx="0" presStyleCnt="3">
        <dgm:presLayoutVars>
          <dgm:chMax val="0"/>
          <dgm:bulletEnabled val="1"/>
        </dgm:presLayoutVars>
      </dgm:prSet>
      <dgm:spPr/>
    </dgm:pt>
    <dgm:pt modelId="{A8070F2F-62EC-4155-9E20-470837385583}" type="pres">
      <dgm:prSet presAssocID="{FF2CE75F-96CC-45BF-AED9-B124FF564C65}" presName="spacer" presStyleCnt="0"/>
      <dgm:spPr/>
    </dgm:pt>
    <dgm:pt modelId="{E908CB3F-481C-4DA8-91F9-2BB00A00F51E}" type="pres">
      <dgm:prSet presAssocID="{8ACF3516-CB08-4956-B727-18B65C597828}" presName="parentText" presStyleLbl="node1" presStyleIdx="1" presStyleCnt="3">
        <dgm:presLayoutVars>
          <dgm:chMax val="0"/>
          <dgm:bulletEnabled val="1"/>
        </dgm:presLayoutVars>
      </dgm:prSet>
      <dgm:spPr/>
    </dgm:pt>
    <dgm:pt modelId="{8FB201E9-F531-4335-ACC6-5FF062BD3308}" type="pres">
      <dgm:prSet presAssocID="{D8A12D80-BE19-4C83-93E4-3EDA4A1CA72F}" presName="spacer" presStyleCnt="0"/>
      <dgm:spPr/>
    </dgm:pt>
    <dgm:pt modelId="{690CC080-08C9-4157-A48C-E56932936390}" type="pres">
      <dgm:prSet presAssocID="{069B227F-4C01-4896-97B6-8A52D444B99C}" presName="parentText" presStyleLbl="node1" presStyleIdx="2" presStyleCnt="3">
        <dgm:presLayoutVars>
          <dgm:chMax val="0"/>
          <dgm:bulletEnabled val="1"/>
        </dgm:presLayoutVars>
      </dgm:prSet>
      <dgm:spPr/>
    </dgm:pt>
  </dgm:ptLst>
  <dgm:cxnLst>
    <dgm:cxn modelId="{A167562B-8271-42E8-9415-A35DA01266C0}" type="presOf" srcId="{1C469F3B-E6FC-4FCC-922D-034EC87A0903}" destId="{1253BDB0-3313-4F71-B517-E91AD62C0D7D}" srcOrd="0" destOrd="0" presId="urn:microsoft.com/office/officeart/2005/8/layout/vList2"/>
    <dgm:cxn modelId="{9B769748-DC6E-46B0-83A4-F740B2DEECF3}" srcId="{1C469F3B-E6FC-4FCC-922D-034EC87A0903}" destId="{069B227F-4C01-4896-97B6-8A52D444B99C}" srcOrd="2" destOrd="0" parTransId="{EAEC3E76-927E-4D83-9D5D-458B4DA7E811}" sibTransId="{16B934AE-F5CE-43AA-8569-126E70C5D98F}"/>
    <dgm:cxn modelId="{F0136591-8A99-407E-87A9-EA9C5C9C4968}" type="presOf" srcId="{3ACBA2A7-A261-434C-9B3F-03C83AE872C5}" destId="{0A34CC2E-4E1D-46F8-B3A1-E7755FDA2178}" srcOrd="0" destOrd="0" presId="urn:microsoft.com/office/officeart/2005/8/layout/vList2"/>
    <dgm:cxn modelId="{223D93A1-1968-4290-9853-7D7DFD923ADC}" type="presOf" srcId="{069B227F-4C01-4896-97B6-8A52D444B99C}" destId="{690CC080-08C9-4157-A48C-E56932936390}" srcOrd="0" destOrd="0" presId="urn:microsoft.com/office/officeart/2005/8/layout/vList2"/>
    <dgm:cxn modelId="{C85842A2-5292-47C9-A130-95561CF2C966}" type="presOf" srcId="{8ACF3516-CB08-4956-B727-18B65C597828}" destId="{E908CB3F-481C-4DA8-91F9-2BB00A00F51E}" srcOrd="0" destOrd="0" presId="urn:microsoft.com/office/officeart/2005/8/layout/vList2"/>
    <dgm:cxn modelId="{7FC9C1DD-BF07-428C-8767-AA0335798C91}" srcId="{1C469F3B-E6FC-4FCC-922D-034EC87A0903}" destId="{3ACBA2A7-A261-434C-9B3F-03C83AE872C5}" srcOrd="0" destOrd="0" parTransId="{5A24AAC0-B5E2-41D1-B17A-105EDD3EDD03}" sibTransId="{FF2CE75F-96CC-45BF-AED9-B124FF564C65}"/>
    <dgm:cxn modelId="{649533E3-ADF2-4C61-A975-C0E1DBD00FD4}" srcId="{1C469F3B-E6FC-4FCC-922D-034EC87A0903}" destId="{8ACF3516-CB08-4956-B727-18B65C597828}" srcOrd="1" destOrd="0" parTransId="{E0886F65-C4BE-4893-8916-F9F220B550AC}" sibTransId="{D8A12D80-BE19-4C83-93E4-3EDA4A1CA72F}"/>
    <dgm:cxn modelId="{C0DDD237-5B13-4B86-B65A-191DEB71D62B}" type="presParOf" srcId="{1253BDB0-3313-4F71-B517-E91AD62C0D7D}" destId="{0A34CC2E-4E1D-46F8-B3A1-E7755FDA2178}" srcOrd="0" destOrd="0" presId="urn:microsoft.com/office/officeart/2005/8/layout/vList2"/>
    <dgm:cxn modelId="{AD250129-79C5-4754-B718-6BEE3477D10B}" type="presParOf" srcId="{1253BDB0-3313-4F71-B517-E91AD62C0D7D}" destId="{A8070F2F-62EC-4155-9E20-470837385583}" srcOrd="1" destOrd="0" presId="urn:microsoft.com/office/officeart/2005/8/layout/vList2"/>
    <dgm:cxn modelId="{F5321E1B-FA88-49A2-BD78-90B24FC66AAB}" type="presParOf" srcId="{1253BDB0-3313-4F71-B517-E91AD62C0D7D}" destId="{E908CB3F-481C-4DA8-91F9-2BB00A00F51E}" srcOrd="2" destOrd="0" presId="urn:microsoft.com/office/officeart/2005/8/layout/vList2"/>
    <dgm:cxn modelId="{614F49CD-6296-4D76-85EC-6364AE99E378}" type="presParOf" srcId="{1253BDB0-3313-4F71-B517-E91AD62C0D7D}" destId="{8FB201E9-F531-4335-ACC6-5FF062BD3308}" srcOrd="3" destOrd="0" presId="urn:microsoft.com/office/officeart/2005/8/layout/vList2"/>
    <dgm:cxn modelId="{9496F77A-1BDA-4C27-9872-8FF78BBDB642}" type="presParOf" srcId="{1253BDB0-3313-4F71-B517-E91AD62C0D7D}" destId="{690CC080-08C9-4157-A48C-E5693293639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DA275-42DD-4E83-B719-14B59BCCAD4F}"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64348DF5-B50F-46F4-A09B-6472F53EEC19}">
      <dgm:prSet/>
      <dgm:spPr/>
      <dgm:t>
        <a:bodyPr/>
        <a:lstStyle/>
        <a:p>
          <a:r>
            <a:rPr lang="en-IN"/>
            <a:t>Hypoxemia not responding to conventional therapy is considered as refractory hypoxemia. There is no universally accepted definition of refractory hypoxemia.</a:t>
          </a:r>
          <a:endParaRPr lang="en-US"/>
        </a:p>
      </dgm:t>
    </dgm:pt>
    <dgm:pt modelId="{B0CBE9B9-A45F-4ED0-A5C2-C6E137F00527}" type="parTrans" cxnId="{DBF3A212-163F-4AFB-8AE6-911A27132201}">
      <dgm:prSet/>
      <dgm:spPr/>
      <dgm:t>
        <a:bodyPr/>
        <a:lstStyle/>
        <a:p>
          <a:endParaRPr lang="en-US"/>
        </a:p>
      </dgm:t>
    </dgm:pt>
    <dgm:pt modelId="{423BA359-13CA-4A5E-856D-E15D0DD6ACB2}" type="sibTrans" cxnId="{DBF3A212-163F-4AFB-8AE6-911A27132201}">
      <dgm:prSet/>
      <dgm:spPr/>
      <dgm:t>
        <a:bodyPr/>
        <a:lstStyle/>
        <a:p>
          <a:endParaRPr lang="en-US"/>
        </a:p>
      </dgm:t>
    </dgm:pt>
    <dgm:pt modelId="{0BC19EC0-C4B0-42B2-9ACF-A5FB259ABAA0}">
      <dgm:prSet/>
      <dgm:spPr/>
      <dgm:t>
        <a:bodyPr/>
        <a:lstStyle/>
        <a:p>
          <a:r>
            <a:rPr lang="en-IN" dirty="0">
              <a:solidFill>
                <a:srgbClr val="FF0000"/>
              </a:solidFill>
            </a:rPr>
            <a:t>For practical purposes, various criteria have been applied. Most commonly it is considered as either (1) PaO</a:t>
          </a:r>
          <a:r>
            <a:rPr lang="en-IN" baseline="-25000" dirty="0">
              <a:solidFill>
                <a:srgbClr val="FF0000"/>
              </a:solidFill>
            </a:rPr>
            <a:t>2</a:t>
          </a:r>
          <a:r>
            <a:rPr lang="en-IN" dirty="0">
              <a:solidFill>
                <a:srgbClr val="FF0000"/>
              </a:solidFill>
            </a:rPr>
            <a:t> ≤60 mmHg or (2) PaO</a:t>
          </a:r>
          <a:r>
            <a:rPr lang="en-IN" baseline="-25000" dirty="0">
              <a:solidFill>
                <a:srgbClr val="FF0000"/>
              </a:solidFill>
            </a:rPr>
            <a:t>2</a:t>
          </a:r>
          <a:r>
            <a:rPr lang="en-IN" dirty="0">
              <a:solidFill>
                <a:srgbClr val="FF0000"/>
              </a:solidFill>
            </a:rPr>
            <a:t>/FiO</a:t>
          </a:r>
          <a:r>
            <a:rPr lang="en-IN" baseline="-25000" dirty="0">
              <a:solidFill>
                <a:srgbClr val="FF0000"/>
              </a:solidFill>
            </a:rPr>
            <a:t>2</a:t>
          </a:r>
          <a:r>
            <a:rPr lang="en-IN" dirty="0">
              <a:solidFill>
                <a:srgbClr val="FF0000"/>
              </a:solidFill>
            </a:rPr>
            <a:t> ≤100 or (3) Sp02 &lt;88% on FiO</a:t>
          </a:r>
          <a:r>
            <a:rPr lang="en-IN" baseline="-25000" dirty="0">
              <a:solidFill>
                <a:srgbClr val="FF0000"/>
              </a:solidFill>
            </a:rPr>
            <a:t>2</a:t>
          </a:r>
          <a:r>
            <a:rPr lang="en-IN" dirty="0">
              <a:solidFill>
                <a:srgbClr val="FF0000"/>
              </a:solidFill>
            </a:rPr>
            <a:t> of 0.8-1.0 with a positive end-expiratory pressure (PEEP) of </a:t>
          </a:r>
          <a:r>
            <a:rPr lang="en-US" dirty="0">
              <a:solidFill>
                <a:srgbClr val="FF0000"/>
              </a:solidFill>
            </a:rPr>
            <a:t> ≥ </a:t>
          </a:r>
          <a:r>
            <a:rPr lang="en-IN" dirty="0">
              <a:solidFill>
                <a:srgbClr val="FF0000"/>
              </a:solidFill>
            </a:rPr>
            <a:t>5 cm H</a:t>
          </a:r>
          <a:r>
            <a:rPr lang="en-IN" baseline="-25000" dirty="0">
              <a:solidFill>
                <a:srgbClr val="FF0000"/>
              </a:solidFill>
            </a:rPr>
            <a:t>2</a:t>
          </a:r>
          <a:r>
            <a:rPr lang="en-IN" dirty="0">
              <a:solidFill>
                <a:srgbClr val="FF0000"/>
              </a:solidFill>
            </a:rPr>
            <a:t>O with plateau pressure </a:t>
          </a:r>
          <a:r>
            <a:rPr lang="en-US" dirty="0">
              <a:solidFill>
                <a:srgbClr val="FF0000"/>
              </a:solidFill>
            </a:rPr>
            <a:t>≥ </a:t>
          </a:r>
          <a:r>
            <a:rPr lang="en-IN" dirty="0">
              <a:solidFill>
                <a:srgbClr val="FF0000"/>
              </a:solidFill>
            </a:rPr>
            <a:t>30 cm H</a:t>
          </a:r>
          <a:r>
            <a:rPr lang="en-IN" baseline="-25000" dirty="0">
              <a:solidFill>
                <a:srgbClr val="FF0000"/>
              </a:solidFill>
            </a:rPr>
            <a:t>2</a:t>
          </a:r>
          <a:r>
            <a:rPr lang="en-IN" dirty="0">
              <a:solidFill>
                <a:srgbClr val="FF0000"/>
              </a:solidFill>
            </a:rPr>
            <a:t>O.</a:t>
          </a:r>
          <a:endParaRPr lang="en-US" dirty="0">
            <a:solidFill>
              <a:srgbClr val="FF0000"/>
            </a:solidFill>
          </a:endParaRPr>
        </a:p>
      </dgm:t>
    </dgm:pt>
    <dgm:pt modelId="{15CDFBEC-4FB1-44CE-A003-07154EC4E8E3}" type="parTrans" cxnId="{B4BB33E9-DAED-40AF-BE12-D6F92985719A}">
      <dgm:prSet/>
      <dgm:spPr/>
      <dgm:t>
        <a:bodyPr/>
        <a:lstStyle/>
        <a:p>
          <a:endParaRPr lang="en-US"/>
        </a:p>
      </dgm:t>
    </dgm:pt>
    <dgm:pt modelId="{FCB49961-D705-4D7C-9178-6AA6DCC7E092}" type="sibTrans" cxnId="{B4BB33E9-DAED-40AF-BE12-D6F92985719A}">
      <dgm:prSet/>
      <dgm:spPr/>
      <dgm:t>
        <a:bodyPr/>
        <a:lstStyle/>
        <a:p>
          <a:endParaRPr lang="en-US"/>
        </a:p>
      </dgm:t>
    </dgm:pt>
    <dgm:pt modelId="{2CF40AFC-26DB-410C-A3DD-12D2A0977DCD}" type="pres">
      <dgm:prSet presAssocID="{7EFDA275-42DD-4E83-B719-14B59BCCAD4F}" presName="vert0" presStyleCnt="0">
        <dgm:presLayoutVars>
          <dgm:dir/>
          <dgm:animOne val="branch"/>
          <dgm:animLvl val="lvl"/>
        </dgm:presLayoutVars>
      </dgm:prSet>
      <dgm:spPr/>
    </dgm:pt>
    <dgm:pt modelId="{69FF3A7D-9A84-44B8-A82A-FE48D5137578}" type="pres">
      <dgm:prSet presAssocID="{64348DF5-B50F-46F4-A09B-6472F53EEC19}" presName="thickLine" presStyleLbl="alignNode1" presStyleIdx="0" presStyleCnt="2"/>
      <dgm:spPr/>
    </dgm:pt>
    <dgm:pt modelId="{DC029001-A31E-4AC9-AD6F-3CAB78104D10}" type="pres">
      <dgm:prSet presAssocID="{64348DF5-B50F-46F4-A09B-6472F53EEC19}" presName="horz1" presStyleCnt="0"/>
      <dgm:spPr/>
    </dgm:pt>
    <dgm:pt modelId="{A1F3C1D3-70C7-4FBC-BEF7-9743B471F1D5}" type="pres">
      <dgm:prSet presAssocID="{64348DF5-B50F-46F4-A09B-6472F53EEC19}" presName="tx1" presStyleLbl="revTx" presStyleIdx="0" presStyleCnt="2"/>
      <dgm:spPr/>
    </dgm:pt>
    <dgm:pt modelId="{C108E2AC-84D5-4387-876C-D84A58E70B05}" type="pres">
      <dgm:prSet presAssocID="{64348DF5-B50F-46F4-A09B-6472F53EEC19}" presName="vert1" presStyleCnt="0"/>
      <dgm:spPr/>
    </dgm:pt>
    <dgm:pt modelId="{A8B2EF19-55ED-4995-8B49-74C69EBF3674}" type="pres">
      <dgm:prSet presAssocID="{0BC19EC0-C4B0-42B2-9ACF-A5FB259ABAA0}" presName="thickLine" presStyleLbl="alignNode1" presStyleIdx="1" presStyleCnt="2"/>
      <dgm:spPr/>
    </dgm:pt>
    <dgm:pt modelId="{2D82F976-C2D0-4403-BE6A-35329181B542}" type="pres">
      <dgm:prSet presAssocID="{0BC19EC0-C4B0-42B2-9ACF-A5FB259ABAA0}" presName="horz1" presStyleCnt="0"/>
      <dgm:spPr/>
    </dgm:pt>
    <dgm:pt modelId="{862DFD1F-73DB-4B5A-8667-43F133D02F6D}" type="pres">
      <dgm:prSet presAssocID="{0BC19EC0-C4B0-42B2-9ACF-A5FB259ABAA0}" presName="tx1" presStyleLbl="revTx" presStyleIdx="1" presStyleCnt="2"/>
      <dgm:spPr/>
    </dgm:pt>
    <dgm:pt modelId="{88D836F6-E1CE-487B-97AC-BB29122DC506}" type="pres">
      <dgm:prSet presAssocID="{0BC19EC0-C4B0-42B2-9ACF-A5FB259ABAA0}" presName="vert1" presStyleCnt="0"/>
      <dgm:spPr/>
    </dgm:pt>
  </dgm:ptLst>
  <dgm:cxnLst>
    <dgm:cxn modelId="{DBF3A212-163F-4AFB-8AE6-911A27132201}" srcId="{7EFDA275-42DD-4E83-B719-14B59BCCAD4F}" destId="{64348DF5-B50F-46F4-A09B-6472F53EEC19}" srcOrd="0" destOrd="0" parTransId="{B0CBE9B9-A45F-4ED0-A5C2-C6E137F00527}" sibTransId="{423BA359-13CA-4A5E-856D-E15D0DD6ACB2}"/>
    <dgm:cxn modelId="{E1834138-A101-4D7F-867C-1BF61E241236}" type="presOf" srcId="{7EFDA275-42DD-4E83-B719-14B59BCCAD4F}" destId="{2CF40AFC-26DB-410C-A3DD-12D2A0977DCD}" srcOrd="0" destOrd="0" presId="urn:microsoft.com/office/officeart/2008/layout/LinedList"/>
    <dgm:cxn modelId="{F38AB164-65B7-4B48-9990-FAA927685917}" type="presOf" srcId="{0BC19EC0-C4B0-42B2-9ACF-A5FB259ABAA0}" destId="{862DFD1F-73DB-4B5A-8667-43F133D02F6D}" srcOrd="0" destOrd="0" presId="urn:microsoft.com/office/officeart/2008/layout/LinedList"/>
    <dgm:cxn modelId="{B4BB33E9-DAED-40AF-BE12-D6F92985719A}" srcId="{7EFDA275-42DD-4E83-B719-14B59BCCAD4F}" destId="{0BC19EC0-C4B0-42B2-9ACF-A5FB259ABAA0}" srcOrd="1" destOrd="0" parTransId="{15CDFBEC-4FB1-44CE-A003-07154EC4E8E3}" sibTransId="{FCB49961-D705-4D7C-9178-6AA6DCC7E092}"/>
    <dgm:cxn modelId="{3370CDF3-D557-4371-B5CA-AD1E0A67F8CF}" type="presOf" srcId="{64348DF5-B50F-46F4-A09B-6472F53EEC19}" destId="{A1F3C1D3-70C7-4FBC-BEF7-9743B471F1D5}" srcOrd="0" destOrd="0" presId="urn:microsoft.com/office/officeart/2008/layout/LinedList"/>
    <dgm:cxn modelId="{CD1E8E26-B0E2-4BA0-8683-C431C14EA3A2}" type="presParOf" srcId="{2CF40AFC-26DB-410C-A3DD-12D2A0977DCD}" destId="{69FF3A7D-9A84-44B8-A82A-FE48D5137578}" srcOrd="0" destOrd="0" presId="urn:microsoft.com/office/officeart/2008/layout/LinedList"/>
    <dgm:cxn modelId="{919E64EC-9B8E-445A-B9EA-88FAAB604779}" type="presParOf" srcId="{2CF40AFC-26DB-410C-A3DD-12D2A0977DCD}" destId="{DC029001-A31E-4AC9-AD6F-3CAB78104D10}" srcOrd="1" destOrd="0" presId="urn:microsoft.com/office/officeart/2008/layout/LinedList"/>
    <dgm:cxn modelId="{C8B0B390-50E6-4FF5-A5A9-0CF4DFCE5572}" type="presParOf" srcId="{DC029001-A31E-4AC9-AD6F-3CAB78104D10}" destId="{A1F3C1D3-70C7-4FBC-BEF7-9743B471F1D5}" srcOrd="0" destOrd="0" presId="urn:microsoft.com/office/officeart/2008/layout/LinedList"/>
    <dgm:cxn modelId="{538B2F6C-BCEE-4EB1-AC44-89264074930F}" type="presParOf" srcId="{DC029001-A31E-4AC9-AD6F-3CAB78104D10}" destId="{C108E2AC-84D5-4387-876C-D84A58E70B05}" srcOrd="1" destOrd="0" presId="urn:microsoft.com/office/officeart/2008/layout/LinedList"/>
    <dgm:cxn modelId="{21D3266B-F73A-43DC-9957-AD5651D9A31C}" type="presParOf" srcId="{2CF40AFC-26DB-410C-A3DD-12D2A0977DCD}" destId="{A8B2EF19-55ED-4995-8B49-74C69EBF3674}" srcOrd="2" destOrd="0" presId="urn:microsoft.com/office/officeart/2008/layout/LinedList"/>
    <dgm:cxn modelId="{CEF46E5E-DDD7-4FA9-96C6-F4B971F1451B}" type="presParOf" srcId="{2CF40AFC-26DB-410C-A3DD-12D2A0977DCD}" destId="{2D82F976-C2D0-4403-BE6A-35329181B542}" srcOrd="3" destOrd="0" presId="urn:microsoft.com/office/officeart/2008/layout/LinedList"/>
    <dgm:cxn modelId="{28B571BF-D567-4F96-8883-3DEF32BCE289}" type="presParOf" srcId="{2D82F976-C2D0-4403-BE6A-35329181B542}" destId="{862DFD1F-73DB-4B5A-8667-43F133D02F6D}" srcOrd="0" destOrd="0" presId="urn:microsoft.com/office/officeart/2008/layout/LinedList"/>
    <dgm:cxn modelId="{78642504-070D-4768-8515-46E746B615D5}" type="presParOf" srcId="{2D82F976-C2D0-4403-BE6A-35329181B542}" destId="{88D836F6-E1CE-487B-97AC-BB29122DC5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508776-BFF0-4DFB-B4C9-0F9421BF01A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36CB55B-E05F-4CB6-A3D2-D55C797CC569}">
      <dgm:prSet/>
      <dgm:spPr/>
      <dgm:t>
        <a:bodyPr/>
        <a:lstStyle/>
        <a:p>
          <a:r>
            <a:rPr lang="en-IN" dirty="0"/>
            <a:t>Refractory hypoxemia in </a:t>
          </a:r>
          <a:r>
            <a:rPr lang="en-IN" dirty="0" err="1"/>
            <a:t>Covid</a:t>
          </a:r>
          <a:r>
            <a:rPr lang="en-IN" dirty="0"/>
            <a:t> 19 patients occurs due to moderate to severe ARDS. </a:t>
          </a:r>
          <a:endParaRPr lang="en-US" dirty="0"/>
        </a:p>
      </dgm:t>
    </dgm:pt>
    <dgm:pt modelId="{3D28B39D-68AE-431E-917A-D49B00E34769}" type="parTrans" cxnId="{39336F85-15D0-49D7-9D4E-C3D3F5F66E46}">
      <dgm:prSet/>
      <dgm:spPr/>
      <dgm:t>
        <a:bodyPr/>
        <a:lstStyle/>
        <a:p>
          <a:endParaRPr lang="en-US"/>
        </a:p>
      </dgm:t>
    </dgm:pt>
    <dgm:pt modelId="{EF9255F0-04B6-4DC0-A9F5-289FD6999831}" type="sibTrans" cxnId="{39336F85-15D0-49D7-9D4E-C3D3F5F66E46}">
      <dgm:prSet/>
      <dgm:spPr/>
      <dgm:t>
        <a:bodyPr/>
        <a:lstStyle/>
        <a:p>
          <a:endParaRPr lang="en-US"/>
        </a:p>
      </dgm:t>
    </dgm:pt>
    <dgm:pt modelId="{920C72A2-CA71-46B4-AA1D-B94C8B353044}">
      <dgm:prSet/>
      <dgm:spPr/>
      <dgm:t>
        <a:bodyPr/>
        <a:lstStyle/>
        <a:p>
          <a:r>
            <a:rPr lang="en-IN" dirty="0"/>
            <a:t>There are no separate guidelines to manage COVID19 patients with refractory hypoxemia. SCCM recommends to follow guidelines for ARDS.</a:t>
          </a:r>
          <a:endParaRPr lang="en-US" dirty="0"/>
        </a:p>
      </dgm:t>
    </dgm:pt>
    <dgm:pt modelId="{E11197B4-1989-4D30-BDE3-852DA08E84BB}" type="parTrans" cxnId="{8D5AED47-9700-4BA5-88E0-86B3F93C61C2}">
      <dgm:prSet/>
      <dgm:spPr/>
      <dgm:t>
        <a:bodyPr/>
        <a:lstStyle/>
        <a:p>
          <a:endParaRPr lang="en-US"/>
        </a:p>
      </dgm:t>
    </dgm:pt>
    <dgm:pt modelId="{17411D5F-1FF8-47C2-8352-CEC6DBBBB767}" type="sibTrans" cxnId="{8D5AED47-9700-4BA5-88E0-86B3F93C61C2}">
      <dgm:prSet/>
      <dgm:spPr/>
      <dgm:t>
        <a:bodyPr/>
        <a:lstStyle/>
        <a:p>
          <a:endParaRPr lang="en-US"/>
        </a:p>
      </dgm:t>
    </dgm:pt>
    <dgm:pt modelId="{5ABE655E-0C68-4C69-8324-6179A0FB3783}">
      <dgm:prSet/>
      <dgm:spPr/>
      <dgm:t>
        <a:bodyPr/>
        <a:lstStyle/>
        <a:p>
          <a:endParaRPr lang="en-IN" dirty="0"/>
        </a:p>
        <a:p>
          <a:r>
            <a:rPr lang="en-IN" dirty="0"/>
            <a:t>SCCM recommends Sp02 of 92% to 96% in COVID 19 ARDS. </a:t>
          </a:r>
          <a:endParaRPr lang="en-US" dirty="0"/>
        </a:p>
      </dgm:t>
    </dgm:pt>
    <dgm:pt modelId="{1DB216E4-0C52-417C-B7D9-1C6C7F3FE34D}" type="parTrans" cxnId="{992F5445-B12B-49BB-9739-3CF2940CC564}">
      <dgm:prSet/>
      <dgm:spPr/>
      <dgm:t>
        <a:bodyPr/>
        <a:lstStyle/>
        <a:p>
          <a:endParaRPr lang="en-US"/>
        </a:p>
      </dgm:t>
    </dgm:pt>
    <dgm:pt modelId="{26FFF236-66A6-441C-A55E-02F2E30C2B9C}" type="sibTrans" cxnId="{992F5445-B12B-49BB-9739-3CF2940CC564}">
      <dgm:prSet/>
      <dgm:spPr/>
      <dgm:t>
        <a:bodyPr/>
        <a:lstStyle/>
        <a:p>
          <a:endParaRPr lang="en-US"/>
        </a:p>
      </dgm:t>
    </dgm:pt>
    <dgm:pt modelId="{4025FADC-6051-4FBC-8B3D-01D16C17F556}" type="pres">
      <dgm:prSet presAssocID="{C4508776-BFF0-4DFB-B4C9-0F9421BF01A2}" presName="vert0" presStyleCnt="0">
        <dgm:presLayoutVars>
          <dgm:dir/>
          <dgm:animOne val="branch"/>
          <dgm:animLvl val="lvl"/>
        </dgm:presLayoutVars>
      </dgm:prSet>
      <dgm:spPr/>
    </dgm:pt>
    <dgm:pt modelId="{8F208FE3-79C9-4315-9E77-354A2FF3FAE2}" type="pres">
      <dgm:prSet presAssocID="{236CB55B-E05F-4CB6-A3D2-D55C797CC569}" presName="thickLine" presStyleLbl="alignNode1" presStyleIdx="0" presStyleCnt="3"/>
      <dgm:spPr/>
    </dgm:pt>
    <dgm:pt modelId="{6230E3CE-B2BC-487B-9EE7-3FBE1BE5D74D}" type="pres">
      <dgm:prSet presAssocID="{236CB55B-E05F-4CB6-A3D2-D55C797CC569}" presName="horz1" presStyleCnt="0"/>
      <dgm:spPr/>
    </dgm:pt>
    <dgm:pt modelId="{E24DAA52-976D-4FC1-B72A-E2FC95A6F155}" type="pres">
      <dgm:prSet presAssocID="{236CB55B-E05F-4CB6-A3D2-D55C797CC569}" presName="tx1" presStyleLbl="revTx" presStyleIdx="0" presStyleCnt="3"/>
      <dgm:spPr/>
    </dgm:pt>
    <dgm:pt modelId="{C522162F-1FFF-4BF2-8B1C-D0696F6074A4}" type="pres">
      <dgm:prSet presAssocID="{236CB55B-E05F-4CB6-A3D2-D55C797CC569}" presName="vert1" presStyleCnt="0"/>
      <dgm:spPr/>
    </dgm:pt>
    <dgm:pt modelId="{B3F779A8-FEA1-431E-8D89-3A3481B92129}" type="pres">
      <dgm:prSet presAssocID="{920C72A2-CA71-46B4-AA1D-B94C8B353044}" presName="thickLine" presStyleLbl="alignNode1" presStyleIdx="1" presStyleCnt="3"/>
      <dgm:spPr/>
    </dgm:pt>
    <dgm:pt modelId="{9622E960-9E49-4914-AA1D-F98C261EB9EC}" type="pres">
      <dgm:prSet presAssocID="{920C72A2-CA71-46B4-AA1D-B94C8B353044}" presName="horz1" presStyleCnt="0"/>
      <dgm:spPr/>
    </dgm:pt>
    <dgm:pt modelId="{E743A05D-5A36-4468-9F19-A6F586029AD5}" type="pres">
      <dgm:prSet presAssocID="{920C72A2-CA71-46B4-AA1D-B94C8B353044}" presName="tx1" presStyleLbl="revTx" presStyleIdx="1" presStyleCnt="3"/>
      <dgm:spPr/>
    </dgm:pt>
    <dgm:pt modelId="{91CF140A-C888-4AB6-B730-DC25EFBFBA05}" type="pres">
      <dgm:prSet presAssocID="{920C72A2-CA71-46B4-AA1D-B94C8B353044}" presName="vert1" presStyleCnt="0"/>
      <dgm:spPr/>
    </dgm:pt>
    <dgm:pt modelId="{312FCBE4-9587-4349-9DB2-D2C761CB9EFE}" type="pres">
      <dgm:prSet presAssocID="{5ABE655E-0C68-4C69-8324-6179A0FB3783}" presName="thickLine" presStyleLbl="alignNode1" presStyleIdx="2" presStyleCnt="3"/>
      <dgm:spPr/>
    </dgm:pt>
    <dgm:pt modelId="{22FA0FA8-F624-4558-A604-552BF1BD9800}" type="pres">
      <dgm:prSet presAssocID="{5ABE655E-0C68-4C69-8324-6179A0FB3783}" presName="horz1" presStyleCnt="0"/>
      <dgm:spPr/>
    </dgm:pt>
    <dgm:pt modelId="{24205F0F-49B2-4F83-9DC8-4559822644EE}" type="pres">
      <dgm:prSet presAssocID="{5ABE655E-0C68-4C69-8324-6179A0FB3783}" presName="tx1" presStyleLbl="revTx" presStyleIdx="2" presStyleCnt="3"/>
      <dgm:spPr/>
    </dgm:pt>
    <dgm:pt modelId="{93C22D15-0EB5-4FCA-B327-88322C5FEDA4}" type="pres">
      <dgm:prSet presAssocID="{5ABE655E-0C68-4C69-8324-6179A0FB3783}" presName="vert1" presStyleCnt="0"/>
      <dgm:spPr/>
    </dgm:pt>
  </dgm:ptLst>
  <dgm:cxnLst>
    <dgm:cxn modelId="{992F5445-B12B-49BB-9739-3CF2940CC564}" srcId="{C4508776-BFF0-4DFB-B4C9-0F9421BF01A2}" destId="{5ABE655E-0C68-4C69-8324-6179A0FB3783}" srcOrd="2" destOrd="0" parTransId="{1DB216E4-0C52-417C-B7D9-1C6C7F3FE34D}" sibTransId="{26FFF236-66A6-441C-A55E-02F2E30C2B9C}"/>
    <dgm:cxn modelId="{8D5AED47-9700-4BA5-88E0-86B3F93C61C2}" srcId="{C4508776-BFF0-4DFB-B4C9-0F9421BF01A2}" destId="{920C72A2-CA71-46B4-AA1D-B94C8B353044}" srcOrd="1" destOrd="0" parTransId="{E11197B4-1989-4D30-BDE3-852DA08E84BB}" sibTransId="{17411D5F-1FF8-47C2-8352-CEC6DBBBB767}"/>
    <dgm:cxn modelId="{76BE9355-2C9C-476E-A8CC-D6B5FC614CAF}" type="presOf" srcId="{236CB55B-E05F-4CB6-A3D2-D55C797CC569}" destId="{E24DAA52-976D-4FC1-B72A-E2FC95A6F155}" srcOrd="0" destOrd="0" presId="urn:microsoft.com/office/officeart/2008/layout/LinedList"/>
    <dgm:cxn modelId="{39336F85-15D0-49D7-9D4E-C3D3F5F66E46}" srcId="{C4508776-BFF0-4DFB-B4C9-0F9421BF01A2}" destId="{236CB55B-E05F-4CB6-A3D2-D55C797CC569}" srcOrd="0" destOrd="0" parTransId="{3D28B39D-68AE-431E-917A-D49B00E34769}" sibTransId="{EF9255F0-04B6-4DC0-A9F5-289FD6999831}"/>
    <dgm:cxn modelId="{AA668185-B44A-4659-A7AB-1F9902A44D77}" type="presOf" srcId="{5ABE655E-0C68-4C69-8324-6179A0FB3783}" destId="{24205F0F-49B2-4F83-9DC8-4559822644EE}" srcOrd="0" destOrd="0" presId="urn:microsoft.com/office/officeart/2008/layout/LinedList"/>
    <dgm:cxn modelId="{445400B7-73B4-496C-A24A-7C5685ACA8B2}" type="presOf" srcId="{C4508776-BFF0-4DFB-B4C9-0F9421BF01A2}" destId="{4025FADC-6051-4FBC-8B3D-01D16C17F556}" srcOrd="0" destOrd="0" presId="urn:microsoft.com/office/officeart/2008/layout/LinedList"/>
    <dgm:cxn modelId="{910174CB-EB5C-4AC1-827A-C3C314304C4A}" type="presOf" srcId="{920C72A2-CA71-46B4-AA1D-B94C8B353044}" destId="{E743A05D-5A36-4468-9F19-A6F586029AD5}" srcOrd="0" destOrd="0" presId="urn:microsoft.com/office/officeart/2008/layout/LinedList"/>
    <dgm:cxn modelId="{1110E794-9FE3-4BA1-A96F-3334783DCE2F}" type="presParOf" srcId="{4025FADC-6051-4FBC-8B3D-01D16C17F556}" destId="{8F208FE3-79C9-4315-9E77-354A2FF3FAE2}" srcOrd="0" destOrd="0" presId="urn:microsoft.com/office/officeart/2008/layout/LinedList"/>
    <dgm:cxn modelId="{AB9BD205-C4E4-48E8-B1D2-6EBCCE765411}" type="presParOf" srcId="{4025FADC-6051-4FBC-8B3D-01D16C17F556}" destId="{6230E3CE-B2BC-487B-9EE7-3FBE1BE5D74D}" srcOrd="1" destOrd="0" presId="urn:microsoft.com/office/officeart/2008/layout/LinedList"/>
    <dgm:cxn modelId="{A20B5ACE-48EC-46C1-B6AF-832D274E595E}" type="presParOf" srcId="{6230E3CE-B2BC-487B-9EE7-3FBE1BE5D74D}" destId="{E24DAA52-976D-4FC1-B72A-E2FC95A6F155}" srcOrd="0" destOrd="0" presId="urn:microsoft.com/office/officeart/2008/layout/LinedList"/>
    <dgm:cxn modelId="{3872127B-4B8B-4001-B725-5FAE164779F3}" type="presParOf" srcId="{6230E3CE-B2BC-487B-9EE7-3FBE1BE5D74D}" destId="{C522162F-1FFF-4BF2-8B1C-D0696F6074A4}" srcOrd="1" destOrd="0" presId="urn:microsoft.com/office/officeart/2008/layout/LinedList"/>
    <dgm:cxn modelId="{A86424AE-CA08-48FA-B504-F106623DF2F1}" type="presParOf" srcId="{4025FADC-6051-4FBC-8B3D-01D16C17F556}" destId="{B3F779A8-FEA1-431E-8D89-3A3481B92129}" srcOrd="2" destOrd="0" presId="urn:microsoft.com/office/officeart/2008/layout/LinedList"/>
    <dgm:cxn modelId="{A2A6EF3C-78D0-4877-9AF1-77BA1F6E732F}" type="presParOf" srcId="{4025FADC-6051-4FBC-8B3D-01D16C17F556}" destId="{9622E960-9E49-4914-AA1D-F98C261EB9EC}" srcOrd="3" destOrd="0" presId="urn:microsoft.com/office/officeart/2008/layout/LinedList"/>
    <dgm:cxn modelId="{A47C4BAB-E329-491A-80AB-78AC069B2742}" type="presParOf" srcId="{9622E960-9E49-4914-AA1D-F98C261EB9EC}" destId="{E743A05D-5A36-4468-9F19-A6F586029AD5}" srcOrd="0" destOrd="0" presId="urn:microsoft.com/office/officeart/2008/layout/LinedList"/>
    <dgm:cxn modelId="{578C6161-4DB5-4B76-B41C-49280E0A2E74}" type="presParOf" srcId="{9622E960-9E49-4914-AA1D-F98C261EB9EC}" destId="{91CF140A-C888-4AB6-B730-DC25EFBFBA05}" srcOrd="1" destOrd="0" presId="urn:microsoft.com/office/officeart/2008/layout/LinedList"/>
    <dgm:cxn modelId="{0589D9D3-8072-46BA-8040-19D570A515C8}" type="presParOf" srcId="{4025FADC-6051-4FBC-8B3D-01D16C17F556}" destId="{312FCBE4-9587-4349-9DB2-D2C761CB9EFE}" srcOrd="4" destOrd="0" presId="urn:microsoft.com/office/officeart/2008/layout/LinedList"/>
    <dgm:cxn modelId="{A6C30880-4978-417E-866B-27F13B14EDF4}" type="presParOf" srcId="{4025FADC-6051-4FBC-8B3D-01D16C17F556}" destId="{22FA0FA8-F624-4558-A604-552BF1BD9800}" srcOrd="5" destOrd="0" presId="urn:microsoft.com/office/officeart/2008/layout/LinedList"/>
    <dgm:cxn modelId="{971AB3F5-8700-4B7F-A09D-DAF6F68E4C89}" type="presParOf" srcId="{22FA0FA8-F624-4558-A604-552BF1BD9800}" destId="{24205F0F-49B2-4F83-9DC8-4559822644EE}" srcOrd="0" destOrd="0" presId="urn:microsoft.com/office/officeart/2008/layout/LinedList"/>
    <dgm:cxn modelId="{72D53D76-AFCF-41AC-AC11-C2278E40799B}" type="presParOf" srcId="{22FA0FA8-F624-4558-A604-552BF1BD9800}" destId="{93C22D15-0EB5-4FCA-B327-88322C5FED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6FCBE4-0F4E-43B0-BEDE-04601B7364E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16EF8F6-730A-4FBC-843B-BA563E2CA1C8}">
      <dgm:prSet/>
      <dgm:spPr/>
      <dgm:t>
        <a:bodyPr/>
        <a:lstStyle/>
        <a:p>
          <a:r>
            <a:rPr lang="en-IN"/>
            <a:t>1. Use of neuromuscular blockade (NMB)</a:t>
          </a:r>
          <a:endParaRPr lang="en-US"/>
        </a:p>
      </dgm:t>
    </dgm:pt>
    <dgm:pt modelId="{5E829B76-9EFB-4A0C-AB9F-24A6620F3935}" type="parTrans" cxnId="{91A3DF42-D2A7-466A-A2E8-E71D3839C458}">
      <dgm:prSet/>
      <dgm:spPr/>
      <dgm:t>
        <a:bodyPr/>
        <a:lstStyle/>
        <a:p>
          <a:endParaRPr lang="en-US"/>
        </a:p>
      </dgm:t>
    </dgm:pt>
    <dgm:pt modelId="{26AC2782-EA07-4FDB-9512-C6BA49596F78}" type="sibTrans" cxnId="{91A3DF42-D2A7-466A-A2E8-E71D3839C458}">
      <dgm:prSet/>
      <dgm:spPr/>
      <dgm:t>
        <a:bodyPr/>
        <a:lstStyle/>
        <a:p>
          <a:endParaRPr lang="en-US"/>
        </a:p>
      </dgm:t>
    </dgm:pt>
    <dgm:pt modelId="{672C0F11-E2DE-4842-9078-63667AABFC0D}">
      <dgm:prSet/>
      <dgm:spPr/>
      <dgm:t>
        <a:bodyPr/>
        <a:lstStyle/>
        <a:p>
          <a:r>
            <a:rPr lang="en-IN"/>
            <a:t>2. Prone positioning</a:t>
          </a:r>
          <a:endParaRPr lang="en-US"/>
        </a:p>
      </dgm:t>
    </dgm:pt>
    <dgm:pt modelId="{8C1E542C-A249-415E-BB46-D9D9E10CD73A}" type="parTrans" cxnId="{CD8EE1B7-7DEC-4807-B3B5-7DD25F1252D4}">
      <dgm:prSet/>
      <dgm:spPr/>
      <dgm:t>
        <a:bodyPr/>
        <a:lstStyle/>
        <a:p>
          <a:endParaRPr lang="en-US"/>
        </a:p>
      </dgm:t>
    </dgm:pt>
    <dgm:pt modelId="{F0F477DE-547B-40D5-BBDC-C97A03413B85}" type="sibTrans" cxnId="{CD8EE1B7-7DEC-4807-B3B5-7DD25F1252D4}">
      <dgm:prSet/>
      <dgm:spPr/>
      <dgm:t>
        <a:bodyPr/>
        <a:lstStyle/>
        <a:p>
          <a:endParaRPr lang="en-US"/>
        </a:p>
      </dgm:t>
    </dgm:pt>
    <dgm:pt modelId="{21B79B28-D914-41B8-8255-12CD24ED32B1}">
      <dgm:prSet/>
      <dgm:spPr/>
      <dgm:t>
        <a:bodyPr/>
        <a:lstStyle/>
        <a:p>
          <a:r>
            <a:rPr lang="en-IN"/>
            <a:t>3. Recruitment Maneuver</a:t>
          </a:r>
          <a:endParaRPr lang="en-US"/>
        </a:p>
      </dgm:t>
    </dgm:pt>
    <dgm:pt modelId="{3FFA38B2-3AEA-4A74-99B3-EDDA4C2A93C7}" type="parTrans" cxnId="{BA0CEB1E-AD8B-4233-973D-A5913B0856FD}">
      <dgm:prSet/>
      <dgm:spPr/>
      <dgm:t>
        <a:bodyPr/>
        <a:lstStyle/>
        <a:p>
          <a:endParaRPr lang="en-US"/>
        </a:p>
      </dgm:t>
    </dgm:pt>
    <dgm:pt modelId="{CEA187BC-58B2-4586-9BBF-9EA6D327141B}" type="sibTrans" cxnId="{BA0CEB1E-AD8B-4233-973D-A5913B0856FD}">
      <dgm:prSet/>
      <dgm:spPr/>
      <dgm:t>
        <a:bodyPr/>
        <a:lstStyle/>
        <a:p>
          <a:endParaRPr lang="en-US"/>
        </a:p>
      </dgm:t>
    </dgm:pt>
    <dgm:pt modelId="{FBDB8321-72F3-4E4F-919D-E5B0B5DB8761}">
      <dgm:prSet/>
      <dgm:spPr/>
      <dgm:t>
        <a:bodyPr/>
        <a:lstStyle/>
        <a:p>
          <a:r>
            <a:rPr lang="en-IN"/>
            <a:t>4. Inhaled Nitric oxide (iNO)</a:t>
          </a:r>
          <a:endParaRPr lang="en-US"/>
        </a:p>
      </dgm:t>
    </dgm:pt>
    <dgm:pt modelId="{FBC54F4D-6229-4F56-A570-ADC5C2A63FFB}" type="parTrans" cxnId="{8C8A8F4C-6DBF-4EE6-9375-3AD0B9D5602B}">
      <dgm:prSet/>
      <dgm:spPr/>
      <dgm:t>
        <a:bodyPr/>
        <a:lstStyle/>
        <a:p>
          <a:endParaRPr lang="en-US"/>
        </a:p>
      </dgm:t>
    </dgm:pt>
    <dgm:pt modelId="{2D570170-455C-4542-8FF5-4887699E0562}" type="sibTrans" cxnId="{8C8A8F4C-6DBF-4EE6-9375-3AD0B9D5602B}">
      <dgm:prSet/>
      <dgm:spPr/>
      <dgm:t>
        <a:bodyPr/>
        <a:lstStyle/>
        <a:p>
          <a:endParaRPr lang="en-US"/>
        </a:p>
      </dgm:t>
    </dgm:pt>
    <dgm:pt modelId="{1906A52E-1675-43F0-ADA6-EB40F61368CF}">
      <dgm:prSet/>
      <dgm:spPr/>
      <dgm:t>
        <a:bodyPr/>
        <a:lstStyle/>
        <a:p>
          <a:r>
            <a:rPr lang="en-IN"/>
            <a:t>5. High frequency oscillatory ventilation (HFOV)</a:t>
          </a:r>
          <a:endParaRPr lang="en-US"/>
        </a:p>
      </dgm:t>
    </dgm:pt>
    <dgm:pt modelId="{8BBCCBE0-A7C0-463F-B9FC-ED61651EB44A}" type="parTrans" cxnId="{48C436C7-08E6-4A79-80FB-7E3DCE1E372C}">
      <dgm:prSet/>
      <dgm:spPr/>
      <dgm:t>
        <a:bodyPr/>
        <a:lstStyle/>
        <a:p>
          <a:endParaRPr lang="en-US"/>
        </a:p>
      </dgm:t>
    </dgm:pt>
    <dgm:pt modelId="{6623577C-4696-4177-BF97-6402F27E257B}" type="sibTrans" cxnId="{48C436C7-08E6-4A79-80FB-7E3DCE1E372C}">
      <dgm:prSet/>
      <dgm:spPr/>
      <dgm:t>
        <a:bodyPr/>
        <a:lstStyle/>
        <a:p>
          <a:endParaRPr lang="en-US"/>
        </a:p>
      </dgm:t>
    </dgm:pt>
    <dgm:pt modelId="{5F128EFB-27EF-4C18-B232-FE24DA5E29D2}">
      <dgm:prSet/>
      <dgm:spPr/>
      <dgm:t>
        <a:bodyPr/>
        <a:lstStyle/>
        <a:p>
          <a:r>
            <a:rPr lang="en-IN"/>
            <a:t>6. Extracorporeal membrane oxygenation (ECMO)</a:t>
          </a:r>
          <a:endParaRPr lang="en-US"/>
        </a:p>
      </dgm:t>
    </dgm:pt>
    <dgm:pt modelId="{A7E83504-E431-448E-90E5-0BA28F90DD86}" type="parTrans" cxnId="{F6E02867-9076-431B-85D3-ACFA0B9D6C86}">
      <dgm:prSet/>
      <dgm:spPr/>
      <dgm:t>
        <a:bodyPr/>
        <a:lstStyle/>
        <a:p>
          <a:endParaRPr lang="en-US"/>
        </a:p>
      </dgm:t>
    </dgm:pt>
    <dgm:pt modelId="{6DFBDBE1-CBD9-4CB7-AE0E-6B3EE121802F}" type="sibTrans" cxnId="{F6E02867-9076-431B-85D3-ACFA0B9D6C86}">
      <dgm:prSet/>
      <dgm:spPr/>
      <dgm:t>
        <a:bodyPr/>
        <a:lstStyle/>
        <a:p>
          <a:endParaRPr lang="en-US"/>
        </a:p>
      </dgm:t>
    </dgm:pt>
    <dgm:pt modelId="{468CC4C3-320E-431F-8B3F-6169635F8267}" type="pres">
      <dgm:prSet presAssocID="{F96FCBE4-0F4E-43B0-BEDE-04601B7364E9}" presName="diagram" presStyleCnt="0">
        <dgm:presLayoutVars>
          <dgm:dir/>
          <dgm:resizeHandles val="exact"/>
        </dgm:presLayoutVars>
      </dgm:prSet>
      <dgm:spPr/>
    </dgm:pt>
    <dgm:pt modelId="{E5152DC9-6DE1-4F18-AC19-20EE1ECE8F4F}" type="pres">
      <dgm:prSet presAssocID="{516EF8F6-730A-4FBC-843B-BA563E2CA1C8}" presName="node" presStyleLbl="node1" presStyleIdx="0" presStyleCnt="6">
        <dgm:presLayoutVars>
          <dgm:bulletEnabled val="1"/>
        </dgm:presLayoutVars>
      </dgm:prSet>
      <dgm:spPr/>
    </dgm:pt>
    <dgm:pt modelId="{2C787E0A-63E3-414A-BDFD-A9622972557D}" type="pres">
      <dgm:prSet presAssocID="{26AC2782-EA07-4FDB-9512-C6BA49596F78}" presName="sibTrans" presStyleCnt="0"/>
      <dgm:spPr/>
    </dgm:pt>
    <dgm:pt modelId="{EB005E3B-F3EC-437C-9C3A-6A2041B56584}" type="pres">
      <dgm:prSet presAssocID="{672C0F11-E2DE-4842-9078-63667AABFC0D}" presName="node" presStyleLbl="node1" presStyleIdx="1" presStyleCnt="6">
        <dgm:presLayoutVars>
          <dgm:bulletEnabled val="1"/>
        </dgm:presLayoutVars>
      </dgm:prSet>
      <dgm:spPr/>
    </dgm:pt>
    <dgm:pt modelId="{DC5EBFD4-2FE1-40F2-B4A8-3C43D8437D50}" type="pres">
      <dgm:prSet presAssocID="{F0F477DE-547B-40D5-BBDC-C97A03413B85}" presName="sibTrans" presStyleCnt="0"/>
      <dgm:spPr/>
    </dgm:pt>
    <dgm:pt modelId="{489C473B-BDBB-426A-94D7-D9F41584AB9F}" type="pres">
      <dgm:prSet presAssocID="{21B79B28-D914-41B8-8255-12CD24ED32B1}" presName="node" presStyleLbl="node1" presStyleIdx="2" presStyleCnt="6">
        <dgm:presLayoutVars>
          <dgm:bulletEnabled val="1"/>
        </dgm:presLayoutVars>
      </dgm:prSet>
      <dgm:spPr/>
    </dgm:pt>
    <dgm:pt modelId="{CC8E4519-BC44-40FA-A57C-DBC62AFD6DA4}" type="pres">
      <dgm:prSet presAssocID="{CEA187BC-58B2-4586-9BBF-9EA6D327141B}" presName="sibTrans" presStyleCnt="0"/>
      <dgm:spPr/>
    </dgm:pt>
    <dgm:pt modelId="{785EF886-FDA3-4EFB-9EE6-279882323BE1}" type="pres">
      <dgm:prSet presAssocID="{FBDB8321-72F3-4E4F-919D-E5B0B5DB8761}" presName="node" presStyleLbl="node1" presStyleIdx="3" presStyleCnt="6">
        <dgm:presLayoutVars>
          <dgm:bulletEnabled val="1"/>
        </dgm:presLayoutVars>
      </dgm:prSet>
      <dgm:spPr/>
    </dgm:pt>
    <dgm:pt modelId="{EFB1E40A-C66B-4CCB-B510-62F3C98D9662}" type="pres">
      <dgm:prSet presAssocID="{2D570170-455C-4542-8FF5-4887699E0562}" presName="sibTrans" presStyleCnt="0"/>
      <dgm:spPr/>
    </dgm:pt>
    <dgm:pt modelId="{AA3EDBB4-7500-4D3B-86E5-4E2D12C50F44}" type="pres">
      <dgm:prSet presAssocID="{1906A52E-1675-43F0-ADA6-EB40F61368CF}" presName="node" presStyleLbl="node1" presStyleIdx="4" presStyleCnt="6">
        <dgm:presLayoutVars>
          <dgm:bulletEnabled val="1"/>
        </dgm:presLayoutVars>
      </dgm:prSet>
      <dgm:spPr/>
    </dgm:pt>
    <dgm:pt modelId="{4BE157F0-C9D1-41DF-99FE-50C6A0F232B1}" type="pres">
      <dgm:prSet presAssocID="{6623577C-4696-4177-BF97-6402F27E257B}" presName="sibTrans" presStyleCnt="0"/>
      <dgm:spPr/>
    </dgm:pt>
    <dgm:pt modelId="{11599BE8-3D3D-49F9-919A-56943A8A0F9D}" type="pres">
      <dgm:prSet presAssocID="{5F128EFB-27EF-4C18-B232-FE24DA5E29D2}" presName="node" presStyleLbl="node1" presStyleIdx="5" presStyleCnt="6">
        <dgm:presLayoutVars>
          <dgm:bulletEnabled val="1"/>
        </dgm:presLayoutVars>
      </dgm:prSet>
      <dgm:spPr/>
    </dgm:pt>
  </dgm:ptLst>
  <dgm:cxnLst>
    <dgm:cxn modelId="{6316C20D-A0E8-4F89-B982-ED5446FC45A5}" type="presOf" srcId="{5F128EFB-27EF-4C18-B232-FE24DA5E29D2}" destId="{11599BE8-3D3D-49F9-919A-56943A8A0F9D}" srcOrd="0" destOrd="0" presId="urn:microsoft.com/office/officeart/2005/8/layout/default"/>
    <dgm:cxn modelId="{3069BD18-5101-4B08-828B-89BBC82EB749}" type="presOf" srcId="{516EF8F6-730A-4FBC-843B-BA563E2CA1C8}" destId="{E5152DC9-6DE1-4F18-AC19-20EE1ECE8F4F}" srcOrd="0" destOrd="0" presId="urn:microsoft.com/office/officeart/2005/8/layout/default"/>
    <dgm:cxn modelId="{EC6B331A-C470-4C52-B01D-9689E287C0F2}" type="presOf" srcId="{FBDB8321-72F3-4E4F-919D-E5B0B5DB8761}" destId="{785EF886-FDA3-4EFB-9EE6-279882323BE1}" srcOrd="0" destOrd="0" presId="urn:microsoft.com/office/officeart/2005/8/layout/default"/>
    <dgm:cxn modelId="{BA0CEB1E-AD8B-4233-973D-A5913B0856FD}" srcId="{F96FCBE4-0F4E-43B0-BEDE-04601B7364E9}" destId="{21B79B28-D914-41B8-8255-12CD24ED32B1}" srcOrd="2" destOrd="0" parTransId="{3FFA38B2-3AEA-4A74-99B3-EDDA4C2A93C7}" sibTransId="{CEA187BC-58B2-4586-9BBF-9EA6D327141B}"/>
    <dgm:cxn modelId="{B3ADE527-1BC7-468E-BDE5-F39EE41BDA8E}" type="presOf" srcId="{21B79B28-D914-41B8-8255-12CD24ED32B1}" destId="{489C473B-BDBB-426A-94D7-D9F41584AB9F}" srcOrd="0" destOrd="0" presId="urn:microsoft.com/office/officeart/2005/8/layout/default"/>
    <dgm:cxn modelId="{A64EA141-FC83-46FF-817E-61CE89933BB1}" type="presOf" srcId="{672C0F11-E2DE-4842-9078-63667AABFC0D}" destId="{EB005E3B-F3EC-437C-9C3A-6A2041B56584}" srcOrd="0" destOrd="0" presId="urn:microsoft.com/office/officeart/2005/8/layout/default"/>
    <dgm:cxn modelId="{91A3DF42-D2A7-466A-A2E8-E71D3839C458}" srcId="{F96FCBE4-0F4E-43B0-BEDE-04601B7364E9}" destId="{516EF8F6-730A-4FBC-843B-BA563E2CA1C8}" srcOrd="0" destOrd="0" parTransId="{5E829B76-9EFB-4A0C-AB9F-24A6620F3935}" sibTransId="{26AC2782-EA07-4FDB-9512-C6BA49596F78}"/>
    <dgm:cxn modelId="{F6E02867-9076-431B-85D3-ACFA0B9D6C86}" srcId="{F96FCBE4-0F4E-43B0-BEDE-04601B7364E9}" destId="{5F128EFB-27EF-4C18-B232-FE24DA5E29D2}" srcOrd="5" destOrd="0" parTransId="{A7E83504-E431-448E-90E5-0BA28F90DD86}" sibTransId="{6DFBDBE1-CBD9-4CB7-AE0E-6B3EE121802F}"/>
    <dgm:cxn modelId="{8C8A8F4C-6DBF-4EE6-9375-3AD0B9D5602B}" srcId="{F96FCBE4-0F4E-43B0-BEDE-04601B7364E9}" destId="{FBDB8321-72F3-4E4F-919D-E5B0B5DB8761}" srcOrd="3" destOrd="0" parTransId="{FBC54F4D-6229-4F56-A570-ADC5C2A63FFB}" sibTransId="{2D570170-455C-4542-8FF5-4887699E0562}"/>
    <dgm:cxn modelId="{54300D5A-7AB5-435D-9F8E-0AADF40B77E6}" type="presOf" srcId="{F96FCBE4-0F4E-43B0-BEDE-04601B7364E9}" destId="{468CC4C3-320E-431F-8B3F-6169635F8267}" srcOrd="0" destOrd="0" presId="urn:microsoft.com/office/officeart/2005/8/layout/default"/>
    <dgm:cxn modelId="{74C04789-939F-46B1-A83F-CF4B311E646B}" type="presOf" srcId="{1906A52E-1675-43F0-ADA6-EB40F61368CF}" destId="{AA3EDBB4-7500-4D3B-86E5-4E2D12C50F44}" srcOrd="0" destOrd="0" presId="urn:microsoft.com/office/officeart/2005/8/layout/default"/>
    <dgm:cxn modelId="{CD8EE1B7-7DEC-4807-B3B5-7DD25F1252D4}" srcId="{F96FCBE4-0F4E-43B0-BEDE-04601B7364E9}" destId="{672C0F11-E2DE-4842-9078-63667AABFC0D}" srcOrd="1" destOrd="0" parTransId="{8C1E542C-A249-415E-BB46-D9D9E10CD73A}" sibTransId="{F0F477DE-547B-40D5-BBDC-C97A03413B85}"/>
    <dgm:cxn modelId="{48C436C7-08E6-4A79-80FB-7E3DCE1E372C}" srcId="{F96FCBE4-0F4E-43B0-BEDE-04601B7364E9}" destId="{1906A52E-1675-43F0-ADA6-EB40F61368CF}" srcOrd="4" destOrd="0" parTransId="{8BBCCBE0-A7C0-463F-B9FC-ED61651EB44A}" sibTransId="{6623577C-4696-4177-BF97-6402F27E257B}"/>
    <dgm:cxn modelId="{C0FE8444-0F71-4116-AAAD-50B84FD4E019}" type="presParOf" srcId="{468CC4C3-320E-431F-8B3F-6169635F8267}" destId="{E5152DC9-6DE1-4F18-AC19-20EE1ECE8F4F}" srcOrd="0" destOrd="0" presId="urn:microsoft.com/office/officeart/2005/8/layout/default"/>
    <dgm:cxn modelId="{A9C2FBB6-B958-4E20-8C6D-B9B064536042}" type="presParOf" srcId="{468CC4C3-320E-431F-8B3F-6169635F8267}" destId="{2C787E0A-63E3-414A-BDFD-A9622972557D}" srcOrd="1" destOrd="0" presId="urn:microsoft.com/office/officeart/2005/8/layout/default"/>
    <dgm:cxn modelId="{D1816936-8B1E-4A1F-9092-050F453CF69F}" type="presParOf" srcId="{468CC4C3-320E-431F-8B3F-6169635F8267}" destId="{EB005E3B-F3EC-437C-9C3A-6A2041B56584}" srcOrd="2" destOrd="0" presId="urn:microsoft.com/office/officeart/2005/8/layout/default"/>
    <dgm:cxn modelId="{D118D5D4-42E6-4771-8F2A-F138AECD4F74}" type="presParOf" srcId="{468CC4C3-320E-431F-8B3F-6169635F8267}" destId="{DC5EBFD4-2FE1-40F2-B4A8-3C43D8437D50}" srcOrd="3" destOrd="0" presId="urn:microsoft.com/office/officeart/2005/8/layout/default"/>
    <dgm:cxn modelId="{465FF123-1207-4845-A5C7-5B6ED664CEBC}" type="presParOf" srcId="{468CC4C3-320E-431F-8B3F-6169635F8267}" destId="{489C473B-BDBB-426A-94D7-D9F41584AB9F}" srcOrd="4" destOrd="0" presId="urn:microsoft.com/office/officeart/2005/8/layout/default"/>
    <dgm:cxn modelId="{2890F2CB-0D54-444F-BD54-6FCFAD1E1E3F}" type="presParOf" srcId="{468CC4C3-320E-431F-8B3F-6169635F8267}" destId="{CC8E4519-BC44-40FA-A57C-DBC62AFD6DA4}" srcOrd="5" destOrd="0" presId="urn:microsoft.com/office/officeart/2005/8/layout/default"/>
    <dgm:cxn modelId="{D286A7B6-1DC4-45B8-B9F9-7B0DEED5369A}" type="presParOf" srcId="{468CC4C3-320E-431F-8B3F-6169635F8267}" destId="{785EF886-FDA3-4EFB-9EE6-279882323BE1}" srcOrd="6" destOrd="0" presId="urn:microsoft.com/office/officeart/2005/8/layout/default"/>
    <dgm:cxn modelId="{4D55346F-1F86-4138-A87F-94558579A41E}" type="presParOf" srcId="{468CC4C3-320E-431F-8B3F-6169635F8267}" destId="{EFB1E40A-C66B-4CCB-B510-62F3C98D9662}" srcOrd="7" destOrd="0" presId="urn:microsoft.com/office/officeart/2005/8/layout/default"/>
    <dgm:cxn modelId="{CD8869EA-9992-42A7-9B6D-A3E8C668889F}" type="presParOf" srcId="{468CC4C3-320E-431F-8B3F-6169635F8267}" destId="{AA3EDBB4-7500-4D3B-86E5-4E2D12C50F44}" srcOrd="8" destOrd="0" presId="urn:microsoft.com/office/officeart/2005/8/layout/default"/>
    <dgm:cxn modelId="{A8ECC244-8823-474D-8077-2AF8FC0D33D9}" type="presParOf" srcId="{468CC4C3-320E-431F-8B3F-6169635F8267}" destId="{4BE157F0-C9D1-41DF-99FE-50C6A0F232B1}" srcOrd="9" destOrd="0" presId="urn:microsoft.com/office/officeart/2005/8/layout/default"/>
    <dgm:cxn modelId="{3ABF2AA2-7464-45E5-829F-AA52E3C7A8A0}" type="presParOf" srcId="{468CC4C3-320E-431F-8B3F-6169635F8267}" destId="{11599BE8-3D3D-49F9-919A-56943A8A0F9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A8EA95-ED29-4F54-B23C-09DA6A48F57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B806DF1-139E-4593-BFFE-7B7B1F2F0B90}">
      <dgm:prSet/>
      <dgm:spPr/>
      <dgm:t>
        <a:bodyPr/>
        <a:lstStyle/>
        <a:p>
          <a:r>
            <a:rPr lang="en-IN" dirty="0"/>
            <a:t>Spontaneously, breathing patients with ARDS usually have a high respiratory drive thereby generating larger than targeted tidal volumes per breath that predispose patients to risk of </a:t>
          </a:r>
          <a:r>
            <a:rPr lang="en-IN" dirty="0" err="1"/>
            <a:t>volutrauma</a:t>
          </a:r>
          <a:r>
            <a:rPr lang="en-IN" dirty="0"/>
            <a:t> and biotrauma. </a:t>
          </a:r>
          <a:endParaRPr lang="en-US" dirty="0"/>
        </a:p>
      </dgm:t>
    </dgm:pt>
    <dgm:pt modelId="{4BEC4E4D-C12E-4E3A-84FF-CA99D81D6F77}" type="parTrans" cxnId="{CB606079-A2B4-4283-9064-F2ECCC47102B}">
      <dgm:prSet/>
      <dgm:spPr/>
      <dgm:t>
        <a:bodyPr/>
        <a:lstStyle/>
        <a:p>
          <a:endParaRPr lang="en-US"/>
        </a:p>
      </dgm:t>
    </dgm:pt>
    <dgm:pt modelId="{47C97FAE-74DA-4756-AD27-AC4548858677}" type="sibTrans" cxnId="{CB606079-A2B4-4283-9064-F2ECCC47102B}">
      <dgm:prSet/>
      <dgm:spPr/>
      <dgm:t>
        <a:bodyPr/>
        <a:lstStyle/>
        <a:p>
          <a:endParaRPr lang="en-US"/>
        </a:p>
      </dgm:t>
    </dgm:pt>
    <dgm:pt modelId="{09BE0C77-8CA4-41F8-97DC-BED969B06613}">
      <dgm:prSet/>
      <dgm:spPr/>
      <dgm:t>
        <a:bodyPr/>
        <a:lstStyle/>
        <a:p>
          <a:r>
            <a:rPr lang="en-IN" b="1"/>
            <a:t>Advantages: </a:t>
          </a:r>
          <a:r>
            <a:rPr lang="en-IN"/>
            <a:t>NMB eliminates muscle activity thereby resulting in decreased oxygen consumption, and improved patient-ventilator synchrony</a:t>
          </a:r>
          <a:endParaRPr lang="en-US"/>
        </a:p>
      </dgm:t>
    </dgm:pt>
    <dgm:pt modelId="{71419CA4-1EAE-421D-ABA7-91B89FE96B74}" type="parTrans" cxnId="{DA4B5252-EC21-4D87-A1DF-A8630B971DD9}">
      <dgm:prSet/>
      <dgm:spPr/>
      <dgm:t>
        <a:bodyPr/>
        <a:lstStyle/>
        <a:p>
          <a:endParaRPr lang="en-US"/>
        </a:p>
      </dgm:t>
    </dgm:pt>
    <dgm:pt modelId="{5AFF8229-5FA4-40BD-BA8C-287566C6DE05}" type="sibTrans" cxnId="{DA4B5252-EC21-4D87-A1DF-A8630B971DD9}">
      <dgm:prSet/>
      <dgm:spPr/>
      <dgm:t>
        <a:bodyPr/>
        <a:lstStyle/>
        <a:p>
          <a:endParaRPr lang="en-US"/>
        </a:p>
      </dgm:t>
    </dgm:pt>
    <dgm:pt modelId="{2DE073A7-6DB5-471A-BAF9-A49BA4606313}">
      <dgm:prSet/>
      <dgm:spPr/>
      <dgm:t>
        <a:bodyPr/>
        <a:lstStyle/>
        <a:p>
          <a:r>
            <a:rPr lang="en-IN"/>
            <a:t>Disadvantages: paralysis interferes with neurological assessment and has been found to be associated with critical illness polyneuropathy and posttraumatic stress disorder when compared to patients receiving sedation alone. It is necessary to limit their usage to shortest possible time.</a:t>
          </a:r>
          <a:endParaRPr lang="en-US"/>
        </a:p>
      </dgm:t>
    </dgm:pt>
    <dgm:pt modelId="{155783EB-9F42-4CAB-9607-D989DA165983}" type="parTrans" cxnId="{B4AC1C0E-06F8-4FAA-80FD-FA34AA251592}">
      <dgm:prSet/>
      <dgm:spPr/>
      <dgm:t>
        <a:bodyPr/>
        <a:lstStyle/>
        <a:p>
          <a:endParaRPr lang="en-US"/>
        </a:p>
      </dgm:t>
    </dgm:pt>
    <dgm:pt modelId="{00EF22A7-D19B-42EC-B58B-486A2D2F62F7}" type="sibTrans" cxnId="{B4AC1C0E-06F8-4FAA-80FD-FA34AA251592}">
      <dgm:prSet/>
      <dgm:spPr/>
      <dgm:t>
        <a:bodyPr/>
        <a:lstStyle/>
        <a:p>
          <a:endParaRPr lang="en-US"/>
        </a:p>
      </dgm:t>
    </dgm:pt>
    <dgm:pt modelId="{5BC8B861-CA8F-483B-BA64-32D7DACDCF12}" type="pres">
      <dgm:prSet presAssocID="{47A8EA95-ED29-4F54-B23C-09DA6A48F57A}" presName="vert0" presStyleCnt="0">
        <dgm:presLayoutVars>
          <dgm:dir/>
          <dgm:animOne val="branch"/>
          <dgm:animLvl val="lvl"/>
        </dgm:presLayoutVars>
      </dgm:prSet>
      <dgm:spPr/>
    </dgm:pt>
    <dgm:pt modelId="{139F0CB1-B5E3-4987-90B1-30C8B7C3FE4F}" type="pres">
      <dgm:prSet presAssocID="{7B806DF1-139E-4593-BFFE-7B7B1F2F0B90}" presName="thickLine" presStyleLbl="alignNode1" presStyleIdx="0" presStyleCnt="3"/>
      <dgm:spPr/>
    </dgm:pt>
    <dgm:pt modelId="{03405231-EB4F-4BCC-878D-7CFF583BEF83}" type="pres">
      <dgm:prSet presAssocID="{7B806DF1-139E-4593-BFFE-7B7B1F2F0B90}" presName="horz1" presStyleCnt="0"/>
      <dgm:spPr/>
    </dgm:pt>
    <dgm:pt modelId="{AD025736-B9B8-4341-9302-C796E3592087}" type="pres">
      <dgm:prSet presAssocID="{7B806DF1-139E-4593-BFFE-7B7B1F2F0B90}" presName="tx1" presStyleLbl="revTx" presStyleIdx="0" presStyleCnt="3"/>
      <dgm:spPr/>
    </dgm:pt>
    <dgm:pt modelId="{CAFC5BFF-518B-40ED-A8AB-9F61C0A1580B}" type="pres">
      <dgm:prSet presAssocID="{7B806DF1-139E-4593-BFFE-7B7B1F2F0B90}" presName="vert1" presStyleCnt="0"/>
      <dgm:spPr/>
    </dgm:pt>
    <dgm:pt modelId="{1361062C-24E2-42A5-A836-AA5DBFDDC9C9}" type="pres">
      <dgm:prSet presAssocID="{09BE0C77-8CA4-41F8-97DC-BED969B06613}" presName="thickLine" presStyleLbl="alignNode1" presStyleIdx="1" presStyleCnt="3"/>
      <dgm:spPr/>
    </dgm:pt>
    <dgm:pt modelId="{EA5C08CC-64F6-4E62-8027-02CE44B4C2DE}" type="pres">
      <dgm:prSet presAssocID="{09BE0C77-8CA4-41F8-97DC-BED969B06613}" presName="horz1" presStyleCnt="0"/>
      <dgm:spPr/>
    </dgm:pt>
    <dgm:pt modelId="{BD9AB396-5E16-4928-842F-FF26B490B75B}" type="pres">
      <dgm:prSet presAssocID="{09BE0C77-8CA4-41F8-97DC-BED969B06613}" presName="tx1" presStyleLbl="revTx" presStyleIdx="1" presStyleCnt="3"/>
      <dgm:spPr/>
    </dgm:pt>
    <dgm:pt modelId="{99D15C15-D652-460A-9376-5215B89B6E3E}" type="pres">
      <dgm:prSet presAssocID="{09BE0C77-8CA4-41F8-97DC-BED969B06613}" presName="vert1" presStyleCnt="0"/>
      <dgm:spPr/>
    </dgm:pt>
    <dgm:pt modelId="{C104AC3B-9056-4AC2-8620-7B4328D6E142}" type="pres">
      <dgm:prSet presAssocID="{2DE073A7-6DB5-471A-BAF9-A49BA4606313}" presName="thickLine" presStyleLbl="alignNode1" presStyleIdx="2" presStyleCnt="3"/>
      <dgm:spPr/>
    </dgm:pt>
    <dgm:pt modelId="{4A4D731C-925B-43BB-BD90-B59BB9D071FC}" type="pres">
      <dgm:prSet presAssocID="{2DE073A7-6DB5-471A-BAF9-A49BA4606313}" presName="horz1" presStyleCnt="0"/>
      <dgm:spPr/>
    </dgm:pt>
    <dgm:pt modelId="{5C9A8994-C391-4792-BA98-8990DE7A2150}" type="pres">
      <dgm:prSet presAssocID="{2DE073A7-6DB5-471A-BAF9-A49BA4606313}" presName="tx1" presStyleLbl="revTx" presStyleIdx="2" presStyleCnt="3"/>
      <dgm:spPr/>
    </dgm:pt>
    <dgm:pt modelId="{01E97351-4181-4E03-B614-75CDCBB45900}" type="pres">
      <dgm:prSet presAssocID="{2DE073A7-6DB5-471A-BAF9-A49BA4606313}" presName="vert1" presStyleCnt="0"/>
      <dgm:spPr/>
    </dgm:pt>
  </dgm:ptLst>
  <dgm:cxnLst>
    <dgm:cxn modelId="{3DF3D603-718C-40DE-BAD2-8114B07DFE0B}" type="presOf" srcId="{2DE073A7-6DB5-471A-BAF9-A49BA4606313}" destId="{5C9A8994-C391-4792-BA98-8990DE7A2150}" srcOrd="0" destOrd="0" presId="urn:microsoft.com/office/officeart/2008/layout/LinedList"/>
    <dgm:cxn modelId="{B4AC1C0E-06F8-4FAA-80FD-FA34AA251592}" srcId="{47A8EA95-ED29-4F54-B23C-09DA6A48F57A}" destId="{2DE073A7-6DB5-471A-BAF9-A49BA4606313}" srcOrd="2" destOrd="0" parTransId="{155783EB-9F42-4CAB-9607-D989DA165983}" sibTransId="{00EF22A7-D19B-42EC-B58B-486A2D2F62F7}"/>
    <dgm:cxn modelId="{DA4B5252-EC21-4D87-A1DF-A8630B971DD9}" srcId="{47A8EA95-ED29-4F54-B23C-09DA6A48F57A}" destId="{09BE0C77-8CA4-41F8-97DC-BED969B06613}" srcOrd="1" destOrd="0" parTransId="{71419CA4-1EAE-421D-ABA7-91B89FE96B74}" sibTransId="{5AFF8229-5FA4-40BD-BA8C-287566C6DE05}"/>
    <dgm:cxn modelId="{CB606079-A2B4-4283-9064-F2ECCC47102B}" srcId="{47A8EA95-ED29-4F54-B23C-09DA6A48F57A}" destId="{7B806DF1-139E-4593-BFFE-7B7B1F2F0B90}" srcOrd="0" destOrd="0" parTransId="{4BEC4E4D-C12E-4E3A-84FF-CA99D81D6F77}" sibTransId="{47C97FAE-74DA-4756-AD27-AC4548858677}"/>
    <dgm:cxn modelId="{B63FA795-C182-4161-832F-25CAB5454017}" type="presOf" srcId="{7B806DF1-139E-4593-BFFE-7B7B1F2F0B90}" destId="{AD025736-B9B8-4341-9302-C796E3592087}" srcOrd="0" destOrd="0" presId="urn:microsoft.com/office/officeart/2008/layout/LinedList"/>
    <dgm:cxn modelId="{42D8ADAD-8BFB-4334-A050-015B574D9745}" type="presOf" srcId="{09BE0C77-8CA4-41F8-97DC-BED969B06613}" destId="{BD9AB396-5E16-4928-842F-FF26B490B75B}" srcOrd="0" destOrd="0" presId="urn:microsoft.com/office/officeart/2008/layout/LinedList"/>
    <dgm:cxn modelId="{11B319E6-B3D1-4D7A-BD44-A0CA231F3FBF}" type="presOf" srcId="{47A8EA95-ED29-4F54-B23C-09DA6A48F57A}" destId="{5BC8B861-CA8F-483B-BA64-32D7DACDCF12}" srcOrd="0" destOrd="0" presId="urn:microsoft.com/office/officeart/2008/layout/LinedList"/>
    <dgm:cxn modelId="{208492AC-D18D-4D75-B703-393451998077}" type="presParOf" srcId="{5BC8B861-CA8F-483B-BA64-32D7DACDCF12}" destId="{139F0CB1-B5E3-4987-90B1-30C8B7C3FE4F}" srcOrd="0" destOrd="0" presId="urn:microsoft.com/office/officeart/2008/layout/LinedList"/>
    <dgm:cxn modelId="{42B7B0E7-04E6-46A7-8C72-8D4C13A793A1}" type="presParOf" srcId="{5BC8B861-CA8F-483B-BA64-32D7DACDCF12}" destId="{03405231-EB4F-4BCC-878D-7CFF583BEF83}" srcOrd="1" destOrd="0" presId="urn:microsoft.com/office/officeart/2008/layout/LinedList"/>
    <dgm:cxn modelId="{8460597D-76E1-4E65-AF7E-34200CFA459A}" type="presParOf" srcId="{03405231-EB4F-4BCC-878D-7CFF583BEF83}" destId="{AD025736-B9B8-4341-9302-C796E3592087}" srcOrd="0" destOrd="0" presId="urn:microsoft.com/office/officeart/2008/layout/LinedList"/>
    <dgm:cxn modelId="{40FF29EE-9817-49EA-9FD0-B572104A167B}" type="presParOf" srcId="{03405231-EB4F-4BCC-878D-7CFF583BEF83}" destId="{CAFC5BFF-518B-40ED-A8AB-9F61C0A1580B}" srcOrd="1" destOrd="0" presId="urn:microsoft.com/office/officeart/2008/layout/LinedList"/>
    <dgm:cxn modelId="{538A8DEF-5737-4A6F-87E4-C6048245E9B2}" type="presParOf" srcId="{5BC8B861-CA8F-483B-BA64-32D7DACDCF12}" destId="{1361062C-24E2-42A5-A836-AA5DBFDDC9C9}" srcOrd="2" destOrd="0" presId="urn:microsoft.com/office/officeart/2008/layout/LinedList"/>
    <dgm:cxn modelId="{76694E5C-7047-43E3-A241-F1B2D440F699}" type="presParOf" srcId="{5BC8B861-CA8F-483B-BA64-32D7DACDCF12}" destId="{EA5C08CC-64F6-4E62-8027-02CE44B4C2DE}" srcOrd="3" destOrd="0" presId="urn:microsoft.com/office/officeart/2008/layout/LinedList"/>
    <dgm:cxn modelId="{FEE932F8-3AC0-4897-B76B-4B6916288FAC}" type="presParOf" srcId="{EA5C08CC-64F6-4E62-8027-02CE44B4C2DE}" destId="{BD9AB396-5E16-4928-842F-FF26B490B75B}" srcOrd="0" destOrd="0" presId="urn:microsoft.com/office/officeart/2008/layout/LinedList"/>
    <dgm:cxn modelId="{F3355640-8342-4BF2-B3FE-AA4CF28E944E}" type="presParOf" srcId="{EA5C08CC-64F6-4E62-8027-02CE44B4C2DE}" destId="{99D15C15-D652-460A-9376-5215B89B6E3E}" srcOrd="1" destOrd="0" presId="urn:microsoft.com/office/officeart/2008/layout/LinedList"/>
    <dgm:cxn modelId="{49B1D08F-447A-41CF-A36D-D65F94018C19}" type="presParOf" srcId="{5BC8B861-CA8F-483B-BA64-32D7DACDCF12}" destId="{C104AC3B-9056-4AC2-8620-7B4328D6E142}" srcOrd="4" destOrd="0" presId="urn:microsoft.com/office/officeart/2008/layout/LinedList"/>
    <dgm:cxn modelId="{8A4E9B16-FA28-4580-8CD0-39CF2C3963F1}" type="presParOf" srcId="{5BC8B861-CA8F-483B-BA64-32D7DACDCF12}" destId="{4A4D731C-925B-43BB-BD90-B59BB9D071FC}" srcOrd="5" destOrd="0" presId="urn:microsoft.com/office/officeart/2008/layout/LinedList"/>
    <dgm:cxn modelId="{938C7173-C921-4EA2-985C-23CBB65C46B5}" type="presParOf" srcId="{4A4D731C-925B-43BB-BD90-B59BB9D071FC}" destId="{5C9A8994-C391-4792-BA98-8990DE7A2150}" srcOrd="0" destOrd="0" presId="urn:microsoft.com/office/officeart/2008/layout/LinedList"/>
    <dgm:cxn modelId="{7BCFCC4F-7E46-45D9-9090-B5EB76DE646B}" type="presParOf" srcId="{4A4D731C-925B-43BB-BD90-B59BB9D071FC}" destId="{01E97351-4181-4E03-B614-75CDCBB459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4F7345-4153-4CD5-B2BB-A965E7000A7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1E843DD-924E-4C41-AC74-4EA7C354CA78}">
      <dgm:prSet/>
      <dgm:spPr/>
      <dgm:t>
        <a:bodyPr/>
        <a:lstStyle/>
        <a:p>
          <a:r>
            <a:rPr lang="en-IN"/>
            <a:t>Recruitment maneuver (RM) is the process of transiently increasing transpulmonary pressure with the aim of recruiting the collapsed alveoli. </a:t>
          </a:r>
          <a:endParaRPr lang="en-US"/>
        </a:p>
      </dgm:t>
    </dgm:pt>
    <dgm:pt modelId="{D5B446DD-968E-4EFD-9F08-CFB1AA6329A1}" type="parTrans" cxnId="{D6A93CDE-A790-4DE1-9495-F964FF92309B}">
      <dgm:prSet/>
      <dgm:spPr/>
      <dgm:t>
        <a:bodyPr/>
        <a:lstStyle/>
        <a:p>
          <a:endParaRPr lang="en-US"/>
        </a:p>
      </dgm:t>
    </dgm:pt>
    <dgm:pt modelId="{A648BCA0-7441-4A11-8B58-15DAF43F1228}" type="sibTrans" cxnId="{D6A93CDE-A790-4DE1-9495-F964FF92309B}">
      <dgm:prSet/>
      <dgm:spPr/>
      <dgm:t>
        <a:bodyPr/>
        <a:lstStyle/>
        <a:p>
          <a:endParaRPr lang="en-US"/>
        </a:p>
      </dgm:t>
    </dgm:pt>
    <dgm:pt modelId="{6412C69D-70EE-42B1-932E-D12F8F8D5AE2}">
      <dgm:prSet/>
      <dgm:spPr/>
      <dgm:t>
        <a:bodyPr/>
        <a:lstStyle/>
        <a:p>
          <a:r>
            <a:rPr lang="en-IN"/>
            <a:t>Generally, it is defined as, intermittent or sustained, application of pressure higher than that applied for a normal breath for a short period of time (usually up to 40 s).</a:t>
          </a:r>
          <a:endParaRPr lang="en-US"/>
        </a:p>
      </dgm:t>
    </dgm:pt>
    <dgm:pt modelId="{90EB4FCC-C08A-4898-8644-1620CEBD47ED}" type="parTrans" cxnId="{2A4EC306-EDE9-45A8-B344-A60C5F847732}">
      <dgm:prSet/>
      <dgm:spPr/>
      <dgm:t>
        <a:bodyPr/>
        <a:lstStyle/>
        <a:p>
          <a:endParaRPr lang="en-US"/>
        </a:p>
      </dgm:t>
    </dgm:pt>
    <dgm:pt modelId="{56CF0499-7716-4315-A271-EF9EAB3E235D}" type="sibTrans" cxnId="{2A4EC306-EDE9-45A8-B344-A60C5F847732}">
      <dgm:prSet/>
      <dgm:spPr/>
      <dgm:t>
        <a:bodyPr/>
        <a:lstStyle/>
        <a:p>
          <a:endParaRPr lang="en-US"/>
        </a:p>
      </dgm:t>
    </dgm:pt>
    <dgm:pt modelId="{75CBF992-C4C2-4E23-8F9D-8724C80A040F}">
      <dgm:prSet/>
      <dgm:spPr/>
      <dgm:t>
        <a:bodyPr/>
        <a:lstStyle/>
        <a:p>
          <a:r>
            <a:rPr lang="en-IN"/>
            <a:t>“Sigh” and “sustained inflation” are the two most commonly used RMs.</a:t>
          </a:r>
          <a:endParaRPr lang="en-US"/>
        </a:p>
      </dgm:t>
    </dgm:pt>
    <dgm:pt modelId="{812800C4-EF39-4903-94CF-9564B9BBBE8D}" type="parTrans" cxnId="{5F97CD1D-EB36-4538-9B0B-D524EC7165F6}">
      <dgm:prSet/>
      <dgm:spPr/>
      <dgm:t>
        <a:bodyPr/>
        <a:lstStyle/>
        <a:p>
          <a:endParaRPr lang="en-US"/>
        </a:p>
      </dgm:t>
    </dgm:pt>
    <dgm:pt modelId="{F67B85D2-A100-46ED-B78F-648A41F047E1}" type="sibTrans" cxnId="{5F97CD1D-EB36-4538-9B0B-D524EC7165F6}">
      <dgm:prSet/>
      <dgm:spPr/>
      <dgm:t>
        <a:bodyPr/>
        <a:lstStyle/>
        <a:p>
          <a:endParaRPr lang="en-US"/>
        </a:p>
      </dgm:t>
    </dgm:pt>
    <dgm:pt modelId="{5C7421E7-2E9C-42D1-AD71-FB9744B55DEB}" type="pres">
      <dgm:prSet presAssocID="{484F7345-4153-4CD5-B2BB-A965E7000A79}" presName="vert0" presStyleCnt="0">
        <dgm:presLayoutVars>
          <dgm:dir/>
          <dgm:animOne val="branch"/>
          <dgm:animLvl val="lvl"/>
        </dgm:presLayoutVars>
      </dgm:prSet>
      <dgm:spPr/>
    </dgm:pt>
    <dgm:pt modelId="{EBDED76A-7B96-4FF0-9752-493CB6700DC9}" type="pres">
      <dgm:prSet presAssocID="{B1E843DD-924E-4C41-AC74-4EA7C354CA78}" presName="thickLine" presStyleLbl="alignNode1" presStyleIdx="0" presStyleCnt="3"/>
      <dgm:spPr/>
    </dgm:pt>
    <dgm:pt modelId="{2EB79919-E2A1-4062-8F6D-86F6192D6686}" type="pres">
      <dgm:prSet presAssocID="{B1E843DD-924E-4C41-AC74-4EA7C354CA78}" presName="horz1" presStyleCnt="0"/>
      <dgm:spPr/>
    </dgm:pt>
    <dgm:pt modelId="{188A9B20-FF0B-4568-AB28-599BF3C79F4C}" type="pres">
      <dgm:prSet presAssocID="{B1E843DD-924E-4C41-AC74-4EA7C354CA78}" presName="tx1" presStyleLbl="revTx" presStyleIdx="0" presStyleCnt="3"/>
      <dgm:spPr/>
    </dgm:pt>
    <dgm:pt modelId="{07B1E7FF-A37E-44F7-A400-0E93E44E4771}" type="pres">
      <dgm:prSet presAssocID="{B1E843DD-924E-4C41-AC74-4EA7C354CA78}" presName="vert1" presStyleCnt="0"/>
      <dgm:spPr/>
    </dgm:pt>
    <dgm:pt modelId="{533FE335-AE02-4616-A1D5-4BF7EF26243C}" type="pres">
      <dgm:prSet presAssocID="{6412C69D-70EE-42B1-932E-D12F8F8D5AE2}" presName="thickLine" presStyleLbl="alignNode1" presStyleIdx="1" presStyleCnt="3"/>
      <dgm:spPr/>
    </dgm:pt>
    <dgm:pt modelId="{66FC06D3-62B4-4C7F-A319-25C747005167}" type="pres">
      <dgm:prSet presAssocID="{6412C69D-70EE-42B1-932E-D12F8F8D5AE2}" presName="horz1" presStyleCnt="0"/>
      <dgm:spPr/>
    </dgm:pt>
    <dgm:pt modelId="{CF41F93E-B6C2-4793-A8E8-1035DF54B94C}" type="pres">
      <dgm:prSet presAssocID="{6412C69D-70EE-42B1-932E-D12F8F8D5AE2}" presName="tx1" presStyleLbl="revTx" presStyleIdx="1" presStyleCnt="3"/>
      <dgm:spPr/>
    </dgm:pt>
    <dgm:pt modelId="{C04ECBAB-5E38-4E89-B90F-5ADB60EDDED2}" type="pres">
      <dgm:prSet presAssocID="{6412C69D-70EE-42B1-932E-D12F8F8D5AE2}" presName="vert1" presStyleCnt="0"/>
      <dgm:spPr/>
    </dgm:pt>
    <dgm:pt modelId="{762D8E5B-43E2-4DF2-9284-FD77442A4D78}" type="pres">
      <dgm:prSet presAssocID="{75CBF992-C4C2-4E23-8F9D-8724C80A040F}" presName="thickLine" presStyleLbl="alignNode1" presStyleIdx="2" presStyleCnt="3"/>
      <dgm:spPr/>
    </dgm:pt>
    <dgm:pt modelId="{50A2BEE7-9A28-4767-A67E-39C81B757ED2}" type="pres">
      <dgm:prSet presAssocID="{75CBF992-C4C2-4E23-8F9D-8724C80A040F}" presName="horz1" presStyleCnt="0"/>
      <dgm:spPr/>
    </dgm:pt>
    <dgm:pt modelId="{F0AA4FD3-66FB-439E-89EA-6426808F88C4}" type="pres">
      <dgm:prSet presAssocID="{75CBF992-C4C2-4E23-8F9D-8724C80A040F}" presName="tx1" presStyleLbl="revTx" presStyleIdx="2" presStyleCnt="3"/>
      <dgm:spPr/>
    </dgm:pt>
    <dgm:pt modelId="{CB3B4D41-DC70-43BC-8BAE-41D2E6616D34}" type="pres">
      <dgm:prSet presAssocID="{75CBF992-C4C2-4E23-8F9D-8724C80A040F}" presName="vert1" presStyleCnt="0"/>
      <dgm:spPr/>
    </dgm:pt>
  </dgm:ptLst>
  <dgm:cxnLst>
    <dgm:cxn modelId="{59841801-DFCD-440C-974C-C272EF0E3BCE}" type="presOf" srcId="{6412C69D-70EE-42B1-932E-D12F8F8D5AE2}" destId="{CF41F93E-B6C2-4793-A8E8-1035DF54B94C}" srcOrd="0" destOrd="0" presId="urn:microsoft.com/office/officeart/2008/layout/LinedList"/>
    <dgm:cxn modelId="{2A4EC306-EDE9-45A8-B344-A60C5F847732}" srcId="{484F7345-4153-4CD5-B2BB-A965E7000A79}" destId="{6412C69D-70EE-42B1-932E-D12F8F8D5AE2}" srcOrd="1" destOrd="0" parTransId="{90EB4FCC-C08A-4898-8644-1620CEBD47ED}" sibTransId="{56CF0499-7716-4315-A271-EF9EAB3E235D}"/>
    <dgm:cxn modelId="{5F97CD1D-EB36-4538-9B0B-D524EC7165F6}" srcId="{484F7345-4153-4CD5-B2BB-A965E7000A79}" destId="{75CBF992-C4C2-4E23-8F9D-8724C80A040F}" srcOrd="2" destOrd="0" parTransId="{812800C4-EF39-4903-94CF-9564B9BBBE8D}" sibTransId="{F67B85D2-A100-46ED-B78F-648A41F047E1}"/>
    <dgm:cxn modelId="{88213E7D-E1E1-4D2E-ACCC-48CE2082AAEC}" type="presOf" srcId="{B1E843DD-924E-4C41-AC74-4EA7C354CA78}" destId="{188A9B20-FF0B-4568-AB28-599BF3C79F4C}" srcOrd="0" destOrd="0" presId="urn:microsoft.com/office/officeart/2008/layout/LinedList"/>
    <dgm:cxn modelId="{5524A8CC-DB01-4D1E-9352-082FEC2A0E1F}" type="presOf" srcId="{484F7345-4153-4CD5-B2BB-A965E7000A79}" destId="{5C7421E7-2E9C-42D1-AD71-FB9744B55DEB}" srcOrd="0" destOrd="0" presId="urn:microsoft.com/office/officeart/2008/layout/LinedList"/>
    <dgm:cxn modelId="{DE506BD7-4CDC-45BD-98A4-5884C1C243E3}" type="presOf" srcId="{75CBF992-C4C2-4E23-8F9D-8724C80A040F}" destId="{F0AA4FD3-66FB-439E-89EA-6426808F88C4}" srcOrd="0" destOrd="0" presId="urn:microsoft.com/office/officeart/2008/layout/LinedList"/>
    <dgm:cxn modelId="{D6A93CDE-A790-4DE1-9495-F964FF92309B}" srcId="{484F7345-4153-4CD5-B2BB-A965E7000A79}" destId="{B1E843DD-924E-4C41-AC74-4EA7C354CA78}" srcOrd="0" destOrd="0" parTransId="{D5B446DD-968E-4EFD-9F08-CFB1AA6329A1}" sibTransId="{A648BCA0-7441-4A11-8B58-15DAF43F1228}"/>
    <dgm:cxn modelId="{DBD9A662-8179-42FB-9380-4FC7C5BDDB6A}" type="presParOf" srcId="{5C7421E7-2E9C-42D1-AD71-FB9744B55DEB}" destId="{EBDED76A-7B96-4FF0-9752-493CB6700DC9}" srcOrd="0" destOrd="0" presId="urn:microsoft.com/office/officeart/2008/layout/LinedList"/>
    <dgm:cxn modelId="{B45A5148-F162-49F1-A1B2-4BEB81EC705B}" type="presParOf" srcId="{5C7421E7-2E9C-42D1-AD71-FB9744B55DEB}" destId="{2EB79919-E2A1-4062-8F6D-86F6192D6686}" srcOrd="1" destOrd="0" presId="urn:microsoft.com/office/officeart/2008/layout/LinedList"/>
    <dgm:cxn modelId="{F12960A3-D92B-4B1E-87EA-F8500566986D}" type="presParOf" srcId="{2EB79919-E2A1-4062-8F6D-86F6192D6686}" destId="{188A9B20-FF0B-4568-AB28-599BF3C79F4C}" srcOrd="0" destOrd="0" presId="urn:microsoft.com/office/officeart/2008/layout/LinedList"/>
    <dgm:cxn modelId="{D9A49093-64CC-4DF3-A6FF-8B38B9B1BB09}" type="presParOf" srcId="{2EB79919-E2A1-4062-8F6D-86F6192D6686}" destId="{07B1E7FF-A37E-44F7-A400-0E93E44E4771}" srcOrd="1" destOrd="0" presId="urn:microsoft.com/office/officeart/2008/layout/LinedList"/>
    <dgm:cxn modelId="{353B5D80-D68F-4D33-A910-6234016FEF0E}" type="presParOf" srcId="{5C7421E7-2E9C-42D1-AD71-FB9744B55DEB}" destId="{533FE335-AE02-4616-A1D5-4BF7EF26243C}" srcOrd="2" destOrd="0" presId="urn:microsoft.com/office/officeart/2008/layout/LinedList"/>
    <dgm:cxn modelId="{D2A83040-9ADA-41E1-97B5-B59160DAD45A}" type="presParOf" srcId="{5C7421E7-2E9C-42D1-AD71-FB9744B55DEB}" destId="{66FC06D3-62B4-4C7F-A319-25C747005167}" srcOrd="3" destOrd="0" presId="urn:microsoft.com/office/officeart/2008/layout/LinedList"/>
    <dgm:cxn modelId="{A75918E7-4E87-4761-B230-C65627599C3F}" type="presParOf" srcId="{66FC06D3-62B4-4C7F-A319-25C747005167}" destId="{CF41F93E-B6C2-4793-A8E8-1035DF54B94C}" srcOrd="0" destOrd="0" presId="urn:microsoft.com/office/officeart/2008/layout/LinedList"/>
    <dgm:cxn modelId="{5BCC7B5E-D3E6-4E2C-A5E7-60C19199193B}" type="presParOf" srcId="{66FC06D3-62B4-4C7F-A319-25C747005167}" destId="{C04ECBAB-5E38-4E89-B90F-5ADB60EDDED2}" srcOrd="1" destOrd="0" presId="urn:microsoft.com/office/officeart/2008/layout/LinedList"/>
    <dgm:cxn modelId="{C33C85F1-988B-44FF-9D8B-914AC20205A1}" type="presParOf" srcId="{5C7421E7-2E9C-42D1-AD71-FB9744B55DEB}" destId="{762D8E5B-43E2-4DF2-9284-FD77442A4D78}" srcOrd="4" destOrd="0" presId="urn:microsoft.com/office/officeart/2008/layout/LinedList"/>
    <dgm:cxn modelId="{9C4DFFB3-432B-4D4A-8162-3310E0989E4C}" type="presParOf" srcId="{5C7421E7-2E9C-42D1-AD71-FB9744B55DEB}" destId="{50A2BEE7-9A28-4767-A67E-39C81B757ED2}" srcOrd="5" destOrd="0" presId="urn:microsoft.com/office/officeart/2008/layout/LinedList"/>
    <dgm:cxn modelId="{19ED22C8-D707-4007-BCB8-2127BF188F91}" type="presParOf" srcId="{50A2BEE7-9A28-4767-A67E-39C81B757ED2}" destId="{F0AA4FD3-66FB-439E-89EA-6426808F88C4}" srcOrd="0" destOrd="0" presId="urn:microsoft.com/office/officeart/2008/layout/LinedList"/>
    <dgm:cxn modelId="{8D501625-C568-41B7-A328-221698A8C31F}" type="presParOf" srcId="{50A2BEE7-9A28-4767-A67E-39C81B757ED2}" destId="{CB3B4D41-DC70-43BC-8BAE-41D2E6616D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2C6F2F-5828-405A-8C95-6F0EBDB2203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20B7BB7-6B45-4D00-BBAD-6FED0DD83BEA}">
      <dgm:prSet/>
      <dgm:spPr/>
      <dgm:t>
        <a:bodyPr/>
        <a:lstStyle/>
        <a:p>
          <a:r>
            <a:rPr lang="en-IN"/>
            <a:t>For mechanically ventilated adults with COVID-19 and hypoxemia despite optimizing ventilation, SCCM suggest using recruitment maneuvers, over not using recruitment maneuvers.</a:t>
          </a:r>
          <a:endParaRPr lang="en-US"/>
        </a:p>
      </dgm:t>
    </dgm:pt>
    <dgm:pt modelId="{A8DB67DE-A4F9-4890-B99F-3E73FD4AF433}" type="parTrans" cxnId="{98F55FA9-D3D2-4C47-892B-12B4196200F3}">
      <dgm:prSet/>
      <dgm:spPr/>
      <dgm:t>
        <a:bodyPr/>
        <a:lstStyle/>
        <a:p>
          <a:endParaRPr lang="en-US"/>
        </a:p>
      </dgm:t>
    </dgm:pt>
    <dgm:pt modelId="{DC10458B-E8B3-4922-91E0-687384E3ECEE}" type="sibTrans" cxnId="{98F55FA9-D3D2-4C47-892B-12B4196200F3}">
      <dgm:prSet/>
      <dgm:spPr/>
      <dgm:t>
        <a:bodyPr/>
        <a:lstStyle/>
        <a:p>
          <a:endParaRPr lang="en-US"/>
        </a:p>
      </dgm:t>
    </dgm:pt>
    <dgm:pt modelId="{08D1131A-385A-41AD-8518-640F7972F55E}">
      <dgm:prSet/>
      <dgm:spPr/>
      <dgm:t>
        <a:bodyPr/>
        <a:lstStyle/>
        <a:p>
          <a:r>
            <a:rPr lang="en-IN"/>
            <a:t>SCCM recommend against using staircase (incremental PEEP) recruitment maneuvers</a:t>
          </a:r>
          <a:endParaRPr lang="en-US"/>
        </a:p>
      </dgm:t>
    </dgm:pt>
    <dgm:pt modelId="{161986AC-B4FF-49BC-A3B3-D5AF60B38AC7}" type="parTrans" cxnId="{EB3021E4-03E1-402A-A434-0946D8D13398}">
      <dgm:prSet/>
      <dgm:spPr/>
      <dgm:t>
        <a:bodyPr/>
        <a:lstStyle/>
        <a:p>
          <a:endParaRPr lang="en-US"/>
        </a:p>
      </dgm:t>
    </dgm:pt>
    <dgm:pt modelId="{CF16CD71-DF6C-4B94-A7DA-4B58D20DCF78}" type="sibTrans" cxnId="{EB3021E4-03E1-402A-A434-0946D8D13398}">
      <dgm:prSet/>
      <dgm:spPr/>
      <dgm:t>
        <a:bodyPr/>
        <a:lstStyle/>
        <a:p>
          <a:endParaRPr lang="en-US"/>
        </a:p>
      </dgm:t>
    </dgm:pt>
    <dgm:pt modelId="{80F3E4CD-AEC3-407F-A66F-99294F282179}" type="pres">
      <dgm:prSet presAssocID="{662C6F2F-5828-405A-8C95-6F0EBDB2203E}" presName="linear" presStyleCnt="0">
        <dgm:presLayoutVars>
          <dgm:animLvl val="lvl"/>
          <dgm:resizeHandles val="exact"/>
        </dgm:presLayoutVars>
      </dgm:prSet>
      <dgm:spPr/>
    </dgm:pt>
    <dgm:pt modelId="{F13D3715-2B89-4D46-9FB9-9AA229E5B43D}" type="pres">
      <dgm:prSet presAssocID="{920B7BB7-6B45-4D00-BBAD-6FED0DD83BEA}" presName="parentText" presStyleLbl="node1" presStyleIdx="0" presStyleCnt="2">
        <dgm:presLayoutVars>
          <dgm:chMax val="0"/>
          <dgm:bulletEnabled val="1"/>
        </dgm:presLayoutVars>
      </dgm:prSet>
      <dgm:spPr/>
    </dgm:pt>
    <dgm:pt modelId="{76C37B44-DC1B-445C-9845-D6CB80E2DAEF}" type="pres">
      <dgm:prSet presAssocID="{DC10458B-E8B3-4922-91E0-687384E3ECEE}" presName="spacer" presStyleCnt="0"/>
      <dgm:spPr/>
    </dgm:pt>
    <dgm:pt modelId="{794E4BAC-F6D6-4945-80FC-4DF40E6C6384}" type="pres">
      <dgm:prSet presAssocID="{08D1131A-385A-41AD-8518-640F7972F55E}" presName="parentText" presStyleLbl="node1" presStyleIdx="1" presStyleCnt="2">
        <dgm:presLayoutVars>
          <dgm:chMax val="0"/>
          <dgm:bulletEnabled val="1"/>
        </dgm:presLayoutVars>
      </dgm:prSet>
      <dgm:spPr/>
    </dgm:pt>
  </dgm:ptLst>
  <dgm:cxnLst>
    <dgm:cxn modelId="{2290D209-89C6-4D51-8598-C271B133287B}" type="presOf" srcId="{920B7BB7-6B45-4D00-BBAD-6FED0DD83BEA}" destId="{F13D3715-2B89-4D46-9FB9-9AA229E5B43D}" srcOrd="0" destOrd="0" presId="urn:microsoft.com/office/officeart/2005/8/layout/vList2"/>
    <dgm:cxn modelId="{D3D28D6B-C59D-47BD-A1D3-7DACDF619D93}" type="presOf" srcId="{08D1131A-385A-41AD-8518-640F7972F55E}" destId="{794E4BAC-F6D6-4945-80FC-4DF40E6C6384}" srcOrd="0" destOrd="0" presId="urn:microsoft.com/office/officeart/2005/8/layout/vList2"/>
    <dgm:cxn modelId="{98F55FA9-D3D2-4C47-892B-12B4196200F3}" srcId="{662C6F2F-5828-405A-8C95-6F0EBDB2203E}" destId="{920B7BB7-6B45-4D00-BBAD-6FED0DD83BEA}" srcOrd="0" destOrd="0" parTransId="{A8DB67DE-A4F9-4890-B99F-3E73FD4AF433}" sibTransId="{DC10458B-E8B3-4922-91E0-687384E3ECEE}"/>
    <dgm:cxn modelId="{EB3021E4-03E1-402A-A434-0946D8D13398}" srcId="{662C6F2F-5828-405A-8C95-6F0EBDB2203E}" destId="{08D1131A-385A-41AD-8518-640F7972F55E}" srcOrd="1" destOrd="0" parTransId="{161986AC-B4FF-49BC-A3B3-D5AF60B38AC7}" sibTransId="{CF16CD71-DF6C-4B94-A7DA-4B58D20DCF78}"/>
    <dgm:cxn modelId="{ADC7E5FE-37A8-45D7-A363-51B487DF997F}" type="presOf" srcId="{662C6F2F-5828-405A-8C95-6F0EBDB2203E}" destId="{80F3E4CD-AEC3-407F-A66F-99294F282179}" srcOrd="0" destOrd="0" presId="urn:microsoft.com/office/officeart/2005/8/layout/vList2"/>
    <dgm:cxn modelId="{DD1CAC26-1831-4DB1-9DF3-B2CBC138DD9D}" type="presParOf" srcId="{80F3E4CD-AEC3-407F-A66F-99294F282179}" destId="{F13D3715-2B89-4D46-9FB9-9AA229E5B43D}" srcOrd="0" destOrd="0" presId="urn:microsoft.com/office/officeart/2005/8/layout/vList2"/>
    <dgm:cxn modelId="{96DA1EFD-0152-4F61-9D26-171AB32713BD}" type="presParOf" srcId="{80F3E4CD-AEC3-407F-A66F-99294F282179}" destId="{76C37B44-DC1B-445C-9845-D6CB80E2DAEF}" srcOrd="1" destOrd="0" presId="urn:microsoft.com/office/officeart/2005/8/layout/vList2"/>
    <dgm:cxn modelId="{FDE1CD82-BF63-4172-A1FC-AB570B10065E}" type="presParOf" srcId="{80F3E4CD-AEC3-407F-A66F-99294F282179}" destId="{794E4BAC-F6D6-4945-80FC-4DF40E6C638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6A4A7-6915-40D1-AB8B-FA6AD32E301E}">
      <dsp:nvSpPr>
        <dsp:cNvPr id="0" name=""/>
        <dsp:cNvSpPr/>
      </dsp:nvSpPr>
      <dsp:spPr>
        <a:xfrm>
          <a:off x="0" y="3005440"/>
          <a:ext cx="6628804" cy="197189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N" sz="2800" kern="1200" dirty="0"/>
            <a:t>Mild ARDS can be managed with NIV or HFNC while moderate to severe ARDS requires endotracheal intubation with mechanical ventilation.</a:t>
          </a:r>
          <a:endParaRPr lang="en-US" sz="2800" kern="1200" dirty="0"/>
        </a:p>
      </dsp:txBody>
      <dsp:txXfrm>
        <a:off x="0" y="3005440"/>
        <a:ext cx="6628804" cy="1971894"/>
      </dsp:txXfrm>
    </dsp:sp>
    <dsp:sp modelId="{84068905-485F-4D25-9FA3-D829918D0887}">
      <dsp:nvSpPr>
        <dsp:cNvPr id="0" name=""/>
        <dsp:cNvSpPr/>
      </dsp:nvSpPr>
      <dsp:spPr>
        <a:xfrm rot="10800000">
          <a:off x="0" y="2245"/>
          <a:ext cx="6628804" cy="3032773"/>
        </a:xfrm>
        <a:prstGeom prst="upArrowCallou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N" sz="2800" kern="1200" dirty="0"/>
            <a:t>Management of ARDS is oxygen support along with mechanical ventilation and treatment of underlying cause.</a:t>
          </a:r>
          <a:endParaRPr lang="en-US" sz="2800" kern="1200" dirty="0"/>
        </a:p>
      </dsp:txBody>
      <dsp:txXfrm rot="10800000">
        <a:off x="0" y="2245"/>
        <a:ext cx="6628804" cy="19706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D2B0C-7966-435B-83DA-AB839C6BEDED}">
      <dsp:nvSpPr>
        <dsp:cNvPr id="0" name=""/>
        <dsp:cNvSpPr/>
      </dsp:nvSpPr>
      <dsp:spPr>
        <a:xfrm>
          <a:off x="0" y="21332"/>
          <a:ext cx="9618133" cy="22604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dirty="0"/>
            <a:t>Improvement in oxygenation with prone ventilation is multifactorial. The proposed mechanisms are change in regional diaphragm motions, increased functional and residual capacity, better ventilation-perfusion matching, better secretion clearance, reduced ventilator-induced lung injury (VILI), and anterior shift of the mediastinal structures in prone position. </a:t>
          </a:r>
          <a:endParaRPr lang="en-US" sz="2300" kern="1200" dirty="0"/>
        </a:p>
      </dsp:txBody>
      <dsp:txXfrm>
        <a:off x="110346" y="131678"/>
        <a:ext cx="9397441" cy="2039748"/>
      </dsp:txXfrm>
    </dsp:sp>
    <dsp:sp modelId="{8E0952D8-6114-4D1D-BF06-E36D98370DBA}">
      <dsp:nvSpPr>
        <dsp:cNvPr id="0" name=""/>
        <dsp:cNvSpPr/>
      </dsp:nvSpPr>
      <dsp:spPr>
        <a:xfrm>
          <a:off x="0" y="2348012"/>
          <a:ext cx="9618133" cy="22604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SCCM recommends 12 to 16 hrs prone ventilation for moderate to severe ARDS</a:t>
          </a:r>
          <a:endParaRPr lang="en-US" sz="2300" kern="1200"/>
        </a:p>
      </dsp:txBody>
      <dsp:txXfrm>
        <a:off x="110346" y="2458358"/>
        <a:ext cx="9397441" cy="20397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120DC-0775-4014-BF7D-FC03D2242692}">
      <dsp:nvSpPr>
        <dsp:cNvPr id="0" name=""/>
        <dsp:cNvSpPr/>
      </dsp:nvSpPr>
      <dsp:spPr>
        <a:xfrm>
          <a:off x="0" y="45210"/>
          <a:ext cx="6628804" cy="631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b="1" kern="1200"/>
            <a:t>Complications</a:t>
          </a:r>
          <a:endParaRPr lang="en-US" sz="2700" kern="1200"/>
        </a:p>
      </dsp:txBody>
      <dsp:txXfrm>
        <a:off x="30842" y="76052"/>
        <a:ext cx="6567120" cy="570116"/>
      </dsp:txXfrm>
    </dsp:sp>
    <dsp:sp modelId="{7B1DEA91-F782-4858-B802-FFDE84B20844}">
      <dsp:nvSpPr>
        <dsp:cNvPr id="0" name=""/>
        <dsp:cNvSpPr/>
      </dsp:nvSpPr>
      <dsp:spPr>
        <a:xfrm>
          <a:off x="0" y="754770"/>
          <a:ext cx="6628804" cy="631800"/>
        </a:xfrm>
        <a:prstGeom prst="roundRect">
          <a:avLst/>
        </a:prstGeom>
        <a:gradFill rotWithShape="0">
          <a:gsLst>
            <a:gs pos="0">
              <a:schemeClr val="accent2">
                <a:hueOff val="-494048"/>
                <a:satOff val="2367"/>
                <a:lumOff val="2190"/>
                <a:alphaOff val="0"/>
                <a:tint val="96000"/>
                <a:lumMod val="100000"/>
              </a:schemeClr>
            </a:gs>
            <a:gs pos="78000">
              <a:schemeClr val="accent2">
                <a:hueOff val="-494048"/>
                <a:satOff val="2367"/>
                <a:lumOff val="21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a:t>Pressure ulcers</a:t>
          </a:r>
          <a:endParaRPr lang="en-US" sz="2700" kern="1200"/>
        </a:p>
      </dsp:txBody>
      <dsp:txXfrm>
        <a:off x="30842" y="785612"/>
        <a:ext cx="6567120" cy="570116"/>
      </dsp:txXfrm>
    </dsp:sp>
    <dsp:sp modelId="{2B7F8AAE-7EAC-4BDF-9232-AB3254943FCF}">
      <dsp:nvSpPr>
        <dsp:cNvPr id="0" name=""/>
        <dsp:cNvSpPr/>
      </dsp:nvSpPr>
      <dsp:spPr>
        <a:xfrm>
          <a:off x="0" y="1464330"/>
          <a:ext cx="6628804" cy="63180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a:t>Unplanned extubation</a:t>
          </a:r>
          <a:endParaRPr lang="en-US" sz="2700" kern="1200"/>
        </a:p>
      </dsp:txBody>
      <dsp:txXfrm>
        <a:off x="30842" y="1495172"/>
        <a:ext cx="6567120" cy="570116"/>
      </dsp:txXfrm>
    </dsp:sp>
    <dsp:sp modelId="{728B60C1-2C98-4709-ADCF-C700A5A0BB09}">
      <dsp:nvSpPr>
        <dsp:cNvPr id="0" name=""/>
        <dsp:cNvSpPr/>
      </dsp:nvSpPr>
      <dsp:spPr>
        <a:xfrm>
          <a:off x="0" y="2173890"/>
          <a:ext cx="6628804" cy="6318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a:t>Loss of vascular access</a:t>
          </a:r>
          <a:endParaRPr lang="en-US" sz="2700" kern="1200"/>
        </a:p>
      </dsp:txBody>
      <dsp:txXfrm>
        <a:off x="30842" y="2204732"/>
        <a:ext cx="6567120" cy="570116"/>
      </dsp:txXfrm>
    </dsp:sp>
    <dsp:sp modelId="{B284AFD4-59C9-4A5D-A115-15D9CD058A6B}">
      <dsp:nvSpPr>
        <dsp:cNvPr id="0" name=""/>
        <dsp:cNvSpPr/>
      </dsp:nvSpPr>
      <dsp:spPr>
        <a:xfrm>
          <a:off x="0" y="2883450"/>
          <a:ext cx="6628804" cy="63180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a:t>Nerve compression</a:t>
          </a:r>
          <a:endParaRPr lang="en-US" sz="2700" kern="1200"/>
        </a:p>
      </dsp:txBody>
      <dsp:txXfrm>
        <a:off x="30842" y="2914292"/>
        <a:ext cx="6567120" cy="570116"/>
      </dsp:txXfrm>
    </dsp:sp>
    <dsp:sp modelId="{68789E4E-4E2F-487A-A815-0A1DA44BF55D}">
      <dsp:nvSpPr>
        <dsp:cNvPr id="0" name=""/>
        <dsp:cNvSpPr/>
      </dsp:nvSpPr>
      <dsp:spPr>
        <a:xfrm>
          <a:off x="0" y="3593010"/>
          <a:ext cx="6628804" cy="631800"/>
        </a:xfrm>
        <a:prstGeom prst="roundRect">
          <a:avLst/>
        </a:prstGeom>
        <a:gradFill rotWithShape="0">
          <a:gsLst>
            <a:gs pos="0">
              <a:schemeClr val="accent2">
                <a:hueOff val="-2470238"/>
                <a:satOff val="11833"/>
                <a:lumOff val="10948"/>
                <a:alphaOff val="0"/>
                <a:tint val="96000"/>
                <a:lumMod val="100000"/>
              </a:schemeClr>
            </a:gs>
            <a:gs pos="78000">
              <a:schemeClr val="accent2">
                <a:hueOff val="-2470238"/>
                <a:satOff val="11833"/>
                <a:lumOff val="109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a:t>Retinal damage</a:t>
          </a:r>
          <a:endParaRPr lang="en-US" sz="2700" kern="1200"/>
        </a:p>
      </dsp:txBody>
      <dsp:txXfrm>
        <a:off x="30842" y="3623852"/>
        <a:ext cx="6567120" cy="570116"/>
      </dsp:txXfrm>
    </dsp:sp>
    <dsp:sp modelId="{ADD839C1-281B-485E-986E-0DD94983B14E}">
      <dsp:nvSpPr>
        <dsp:cNvPr id="0" name=""/>
        <dsp:cNvSpPr/>
      </dsp:nvSpPr>
      <dsp:spPr>
        <a:xfrm>
          <a:off x="0" y="4302570"/>
          <a:ext cx="6628804" cy="631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a:t>Crush injury</a:t>
          </a:r>
          <a:endParaRPr lang="en-US" sz="2700" kern="1200"/>
        </a:p>
      </dsp:txBody>
      <dsp:txXfrm>
        <a:off x="30842" y="4333412"/>
        <a:ext cx="6567120" cy="5701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5B57B-175E-4FBF-862E-F8B29B6BEFA3}">
      <dsp:nvSpPr>
        <dsp:cNvPr id="0" name=""/>
        <dsp:cNvSpPr/>
      </dsp:nvSpPr>
      <dsp:spPr>
        <a:xfrm>
          <a:off x="0" y="3005440"/>
          <a:ext cx="6628804" cy="197189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N" sz="2200" kern="1200"/>
            <a:t>Head of the bed should be elevated to 30–45° once the patient settles in the prone position. This helps in minimizing facial and ocular edema and improves gastric emptying. </a:t>
          </a:r>
          <a:endParaRPr lang="en-US" sz="2200" kern="1200"/>
        </a:p>
      </dsp:txBody>
      <dsp:txXfrm>
        <a:off x="0" y="3005440"/>
        <a:ext cx="6628804" cy="1971894"/>
      </dsp:txXfrm>
    </dsp:sp>
    <dsp:sp modelId="{836DFD26-0608-4690-AD6D-7221B5420F97}">
      <dsp:nvSpPr>
        <dsp:cNvPr id="0" name=""/>
        <dsp:cNvSpPr/>
      </dsp:nvSpPr>
      <dsp:spPr>
        <a:xfrm rot="10800000">
          <a:off x="0" y="2245"/>
          <a:ext cx="6628804" cy="3032773"/>
        </a:xfrm>
        <a:prstGeom prst="upArrowCallou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N" sz="2200" kern="1200" dirty="0"/>
            <a:t>It is a </a:t>
          </a:r>
          <a:r>
            <a:rPr lang="en-IN" sz="2200" kern="1200" dirty="0" err="1"/>
            <a:t>labor-intensive</a:t>
          </a:r>
          <a:r>
            <a:rPr lang="en-IN" sz="2200" kern="1200" dirty="0"/>
            <a:t> procedure requiring a coordinated effort and minimum of three staffs. Special attention has to be paid to keep all the lines and tubes secured during the pruning process. “Log Roll” method should be used.</a:t>
          </a:r>
          <a:endParaRPr lang="en-US" sz="2200" kern="1200" dirty="0"/>
        </a:p>
      </dsp:txBody>
      <dsp:txXfrm rot="10800000">
        <a:off x="0" y="2245"/>
        <a:ext cx="6628804" cy="19706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5DFD5-7315-43E3-8555-349569EBFE08}">
      <dsp:nvSpPr>
        <dsp:cNvPr id="0" name=""/>
        <dsp:cNvSpPr/>
      </dsp:nvSpPr>
      <dsp:spPr>
        <a:xfrm>
          <a:off x="0" y="34230"/>
          <a:ext cx="6628804" cy="16005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t>High-frequency oscillatory ventilation (HFOV) is a type of ventilation combining high respiratory rate (3–15 Hz, &gt;900 breaths/min) and tidal volumes smaller than even the anatomical dead space volume, through the endotracheal tube</a:t>
          </a:r>
          <a:endParaRPr lang="en-US" sz="1900" kern="1200" dirty="0"/>
        </a:p>
      </dsp:txBody>
      <dsp:txXfrm>
        <a:off x="78133" y="112363"/>
        <a:ext cx="6472538" cy="1444294"/>
      </dsp:txXfrm>
    </dsp:sp>
    <dsp:sp modelId="{85E16971-CCD0-4F84-B2A9-A3D149E6F1AE}">
      <dsp:nvSpPr>
        <dsp:cNvPr id="0" name=""/>
        <dsp:cNvSpPr/>
      </dsp:nvSpPr>
      <dsp:spPr>
        <a:xfrm>
          <a:off x="0" y="1689510"/>
          <a:ext cx="6628804" cy="160056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a:t>An oscillatory pump is required for this purpose. This strategy results in homogenous distribution of ventilation by maintaining a high MAP, reduces the risk of VILI and hyperinflation</a:t>
          </a:r>
          <a:endParaRPr lang="en-US" sz="1900" kern="1200"/>
        </a:p>
      </dsp:txBody>
      <dsp:txXfrm>
        <a:off x="78133" y="1767643"/>
        <a:ext cx="6472538" cy="1444294"/>
      </dsp:txXfrm>
    </dsp:sp>
    <dsp:sp modelId="{38CD7AC4-A3CC-4212-BF92-BFFC83044237}">
      <dsp:nvSpPr>
        <dsp:cNvPr id="0" name=""/>
        <dsp:cNvSpPr/>
      </dsp:nvSpPr>
      <dsp:spPr>
        <a:xfrm>
          <a:off x="0" y="3344790"/>
          <a:ext cx="6628804" cy="160056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a:t>Study failed to demonstrate a survival benefit though no harm was observed with HFOV. Currently, it is not recommended as an initial strategy for ARDS.</a:t>
          </a:r>
          <a:br>
            <a:rPr lang="en-IN" sz="1900" kern="1200"/>
          </a:br>
          <a:endParaRPr lang="en-US" sz="1900" kern="1200"/>
        </a:p>
      </dsp:txBody>
      <dsp:txXfrm>
        <a:off x="78133" y="3422923"/>
        <a:ext cx="6472538" cy="14442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81C89-3E61-4FF5-B50A-4CB92984D4F3}">
      <dsp:nvSpPr>
        <dsp:cNvPr id="0" name=""/>
        <dsp:cNvSpPr/>
      </dsp:nvSpPr>
      <dsp:spPr>
        <a:xfrm>
          <a:off x="0" y="214715"/>
          <a:ext cx="7650480" cy="189210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ECMO is a technique in which blood is removed from the patient and made to pass through an artificial lung and returned to the patient again. </a:t>
          </a:r>
          <a:endParaRPr lang="en-US" sz="2300" kern="1200"/>
        </a:p>
      </dsp:txBody>
      <dsp:txXfrm>
        <a:off x="92365" y="307080"/>
        <a:ext cx="7465750" cy="1707379"/>
      </dsp:txXfrm>
    </dsp:sp>
    <dsp:sp modelId="{2A9840FA-1320-44E5-A233-F110474F57C0}">
      <dsp:nvSpPr>
        <dsp:cNvPr id="0" name=""/>
        <dsp:cNvSpPr/>
      </dsp:nvSpPr>
      <dsp:spPr>
        <a:xfrm>
          <a:off x="0" y="2173064"/>
          <a:ext cx="7650480" cy="1892109"/>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dirty="0"/>
            <a:t>It is usually used as a last resort in severe ARDS, and, therefore, its all the more essential to initiate ECMO timely in the course of the disease. </a:t>
          </a:r>
          <a:endParaRPr lang="en-US" sz="2300" kern="1200" dirty="0"/>
        </a:p>
      </dsp:txBody>
      <dsp:txXfrm>
        <a:off x="92365" y="2265429"/>
        <a:ext cx="7465750" cy="1707379"/>
      </dsp:txXfrm>
    </dsp:sp>
    <dsp:sp modelId="{1E37859B-70AB-4F7C-903D-89ECF29C6029}">
      <dsp:nvSpPr>
        <dsp:cNvPr id="0" name=""/>
        <dsp:cNvSpPr/>
      </dsp:nvSpPr>
      <dsp:spPr>
        <a:xfrm>
          <a:off x="0" y="4131414"/>
          <a:ext cx="7650480" cy="189210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It should be used in refractory hypoxemia due to a potential reversible cause, &lt;7 days of present stay on mechanical ventilation, age &lt;65 years, no significant comorbidities, no contraindication to anticoagulation, and no significant neurological dysfunction.</a:t>
          </a:r>
          <a:endParaRPr lang="en-US" sz="2300" kern="1200"/>
        </a:p>
      </dsp:txBody>
      <dsp:txXfrm>
        <a:off x="92365" y="4223779"/>
        <a:ext cx="7465750" cy="17073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C9F21-4F45-4D24-83AA-C5FCD96293DB}">
      <dsp:nvSpPr>
        <dsp:cNvPr id="0" name=""/>
        <dsp:cNvSpPr/>
      </dsp:nvSpPr>
      <dsp:spPr>
        <a:xfrm>
          <a:off x="0" y="10039"/>
          <a:ext cx="8006080" cy="2106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In mechanically ventilated adults with COVID-19 and refractory hypoxemia despite optimizing ventilation, use of rescue therapies, and proning, SCCM suggest using venovenous (VV) ECMO if available, or referring the patient to an ECMO center</a:t>
          </a:r>
          <a:endParaRPr lang="en-US" sz="2500" kern="1200"/>
        </a:p>
      </dsp:txBody>
      <dsp:txXfrm>
        <a:off x="102806" y="112845"/>
        <a:ext cx="7800468" cy="1900388"/>
      </dsp:txXfrm>
    </dsp:sp>
    <dsp:sp modelId="{32414762-4B88-4BA2-AB24-AEA0D244EEEB}">
      <dsp:nvSpPr>
        <dsp:cNvPr id="0" name=""/>
        <dsp:cNvSpPr/>
      </dsp:nvSpPr>
      <dsp:spPr>
        <a:xfrm>
          <a:off x="0" y="2188039"/>
          <a:ext cx="8006080" cy="21060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In case of isolated respiratory failure, it can be accomplished by venovenous approach.</a:t>
          </a:r>
          <a:endParaRPr lang="en-US" sz="2500" kern="1200"/>
        </a:p>
      </dsp:txBody>
      <dsp:txXfrm>
        <a:off x="102806" y="2290845"/>
        <a:ext cx="7800468" cy="1900388"/>
      </dsp:txXfrm>
    </dsp:sp>
    <dsp:sp modelId="{5D36C833-E511-4C4E-97FC-C6F8812791BF}">
      <dsp:nvSpPr>
        <dsp:cNvPr id="0" name=""/>
        <dsp:cNvSpPr/>
      </dsp:nvSpPr>
      <dsp:spPr>
        <a:xfrm>
          <a:off x="0" y="4366039"/>
          <a:ext cx="8006080" cy="21060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In case of associated hemodynamic instability venoarterial, ECMO should be used. </a:t>
          </a:r>
          <a:endParaRPr lang="en-US" sz="2500" kern="1200"/>
        </a:p>
      </dsp:txBody>
      <dsp:txXfrm>
        <a:off x="102806" y="4468845"/>
        <a:ext cx="7800468" cy="19003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D56D7-EF9D-4E4B-92CA-1BF55B02E99B}">
      <dsp:nvSpPr>
        <dsp:cNvPr id="0" name=""/>
        <dsp:cNvSpPr/>
      </dsp:nvSpPr>
      <dsp:spPr>
        <a:xfrm>
          <a:off x="0" y="2431"/>
          <a:ext cx="6628804"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12C8753-55B1-4AB0-A52E-2F7C290B8E5D}">
      <dsp:nvSpPr>
        <dsp:cNvPr id="0" name=""/>
        <dsp:cNvSpPr/>
      </dsp:nvSpPr>
      <dsp:spPr>
        <a:xfrm>
          <a:off x="0" y="2431"/>
          <a:ext cx="6628804" cy="165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N" sz="2700" kern="1200"/>
            <a:t>In mechanically ventilated adults with COVID-19 and respiratory failure (without ARDS), SCCM suggest against the routine use of systemic corticosteroids. </a:t>
          </a:r>
          <a:endParaRPr lang="en-US" sz="2700" kern="1200"/>
        </a:p>
      </dsp:txBody>
      <dsp:txXfrm>
        <a:off x="0" y="2431"/>
        <a:ext cx="6628804" cy="1658239"/>
      </dsp:txXfrm>
    </dsp:sp>
    <dsp:sp modelId="{DE8E07DF-26E5-4F49-A09B-7649B0161A9A}">
      <dsp:nvSpPr>
        <dsp:cNvPr id="0" name=""/>
        <dsp:cNvSpPr/>
      </dsp:nvSpPr>
      <dsp:spPr>
        <a:xfrm>
          <a:off x="0" y="1660670"/>
          <a:ext cx="6628804" cy="0"/>
        </a:xfrm>
        <a:prstGeom prst="lin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E0D0DFD-32BB-418A-AB71-2503C32E08A9}">
      <dsp:nvSpPr>
        <dsp:cNvPr id="0" name=""/>
        <dsp:cNvSpPr/>
      </dsp:nvSpPr>
      <dsp:spPr>
        <a:xfrm>
          <a:off x="0" y="1660670"/>
          <a:ext cx="6628804" cy="165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N" sz="2700" kern="1200"/>
            <a:t>In mechanically ventilated adults with COVID-19 and ARDS, SCCM suggest using systemic corticosteroids, over not using corticosteroids </a:t>
          </a:r>
          <a:endParaRPr lang="en-US" sz="2700" kern="1200"/>
        </a:p>
      </dsp:txBody>
      <dsp:txXfrm>
        <a:off x="0" y="1660670"/>
        <a:ext cx="6628804" cy="1658239"/>
      </dsp:txXfrm>
    </dsp:sp>
    <dsp:sp modelId="{C00F8EEB-7255-486E-9D61-EFCC6DE59301}">
      <dsp:nvSpPr>
        <dsp:cNvPr id="0" name=""/>
        <dsp:cNvSpPr/>
      </dsp:nvSpPr>
      <dsp:spPr>
        <a:xfrm>
          <a:off x="0" y="3318910"/>
          <a:ext cx="6628804" cy="0"/>
        </a:xfrm>
        <a:prstGeom prst="lin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7078907-7BA6-42C2-BD90-E17DEDDE8077}">
      <dsp:nvSpPr>
        <dsp:cNvPr id="0" name=""/>
        <dsp:cNvSpPr/>
      </dsp:nvSpPr>
      <dsp:spPr>
        <a:xfrm>
          <a:off x="0" y="3318910"/>
          <a:ext cx="6628804" cy="165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N" sz="2700" kern="1200"/>
            <a:t>In mechanically ventilated patients with COVID-19 and respiratory failure, SCCM suggest using empiric antimicrobials/antibacterial agents.</a:t>
          </a:r>
          <a:endParaRPr lang="en-US" sz="2700" kern="1200"/>
        </a:p>
      </dsp:txBody>
      <dsp:txXfrm>
        <a:off x="0" y="3318910"/>
        <a:ext cx="6628804" cy="1658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56876-F752-4665-BE5F-D2F6A08F901E}">
      <dsp:nvSpPr>
        <dsp:cNvPr id="0" name=""/>
        <dsp:cNvSpPr/>
      </dsp:nvSpPr>
      <dsp:spPr>
        <a:xfrm>
          <a:off x="0" y="92791"/>
          <a:ext cx="9618133" cy="219024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a:t>Protective lung strategy also known as “open lung approach (OLA)” is the standard of care for the management of patients with ARDS. It is a combination of low tidal volume ventilation (LTVV) strategy and application of PEEP above lower inflection point</a:t>
          </a:r>
          <a:endParaRPr lang="en-US" sz="2600" kern="1200"/>
        </a:p>
      </dsp:txBody>
      <dsp:txXfrm>
        <a:off x="106919" y="199710"/>
        <a:ext cx="9404295" cy="1976402"/>
      </dsp:txXfrm>
    </dsp:sp>
    <dsp:sp modelId="{8955EFDA-8620-4CA9-8875-FB4D3827A7AA}">
      <dsp:nvSpPr>
        <dsp:cNvPr id="0" name=""/>
        <dsp:cNvSpPr/>
      </dsp:nvSpPr>
      <dsp:spPr>
        <a:xfrm>
          <a:off x="0" y="2357911"/>
          <a:ext cx="9618133" cy="219024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dirty="0"/>
            <a:t>LTVV frequently results in alveolar hypoventilation leading to permissive hypercapnia. LTVV also induces shear injury due to repetitive opening and closing of alveoli with each breath. To overcome this drawback, PEEP should be applied above lower inflection point to prevent cyclic atelectasis. </a:t>
          </a:r>
          <a:endParaRPr lang="en-US" sz="2600" kern="1200" dirty="0"/>
        </a:p>
      </dsp:txBody>
      <dsp:txXfrm>
        <a:off x="106919" y="2464830"/>
        <a:ext cx="9404295" cy="1976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4CC2E-4E1D-46F8-B3A1-E7755FDA2178}">
      <dsp:nvSpPr>
        <dsp:cNvPr id="0" name=""/>
        <dsp:cNvSpPr/>
      </dsp:nvSpPr>
      <dsp:spPr>
        <a:xfrm>
          <a:off x="0" y="17782"/>
          <a:ext cx="7898390" cy="185328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a:t>So far no universally accepted method of applying PEEP has been established. Applying the highest PEEP limiting the plateau pressure to 28–30 cm of H</a:t>
          </a:r>
          <a:r>
            <a:rPr lang="en-IN" sz="2200" kern="1200" baseline="-25000"/>
            <a:t>2</a:t>
          </a:r>
          <a:r>
            <a:rPr lang="en-IN" sz="2200" kern="1200"/>
            <a:t>O seems like a reasonable approach. “OLA” strategy is sufficient to oxygenate the majority of patients with ARDS. </a:t>
          </a:r>
          <a:endParaRPr lang="en-US" sz="2200" kern="1200"/>
        </a:p>
      </dsp:txBody>
      <dsp:txXfrm>
        <a:off x="90470" y="108252"/>
        <a:ext cx="7717450" cy="1672340"/>
      </dsp:txXfrm>
    </dsp:sp>
    <dsp:sp modelId="{E908CB3F-481C-4DA8-91F9-2BB00A00F51E}">
      <dsp:nvSpPr>
        <dsp:cNvPr id="0" name=""/>
        <dsp:cNvSpPr/>
      </dsp:nvSpPr>
      <dsp:spPr>
        <a:xfrm>
          <a:off x="0" y="1934422"/>
          <a:ext cx="7898390" cy="1853280"/>
        </a:xfrm>
        <a:prstGeom prst="roundRect">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a:t>SCCM recommends setting the ventilator to a tidal volume of 4 to 8 mL/kg predicted body weight (PBW), with plateau pressure (Pplat) ≤ 30 cm H</a:t>
          </a:r>
          <a:r>
            <a:rPr lang="en-IN" sz="2200" kern="1200" baseline="-25000"/>
            <a:t>2</a:t>
          </a:r>
          <a:r>
            <a:rPr lang="en-IN" sz="2200" kern="1200"/>
            <a:t>O, and initial positive end-expiratory pressure (PEEP) of 10 to 12 cm H</a:t>
          </a:r>
          <a:r>
            <a:rPr lang="en-IN" sz="2200" kern="1200" baseline="-25000"/>
            <a:t>2</a:t>
          </a:r>
          <a:r>
            <a:rPr lang="en-IN" sz="2200" kern="1200"/>
            <a:t>O. </a:t>
          </a:r>
          <a:endParaRPr lang="en-US" sz="2200" kern="1200"/>
        </a:p>
      </dsp:txBody>
      <dsp:txXfrm>
        <a:off x="90470" y="2024892"/>
        <a:ext cx="7717450" cy="1672340"/>
      </dsp:txXfrm>
    </dsp:sp>
    <dsp:sp modelId="{690CC080-08C9-4157-A48C-E56932936390}">
      <dsp:nvSpPr>
        <dsp:cNvPr id="0" name=""/>
        <dsp:cNvSpPr/>
      </dsp:nvSpPr>
      <dsp:spPr>
        <a:xfrm>
          <a:off x="0" y="3851062"/>
          <a:ext cx="7898390" cy="1853280"/>
        </a:xfrm>
        <a:prstGeom prst="roundRect">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a:t>PEEP should be increased in increments of 2 to 3 cm provided that Pplat remains ≤ 30 cm H</a:t>
          </a:r>
          <a:r>
            <a:rPr lang="en-IN" sz="2200" kern="1200" baseline="-25000"/>
            <a:t>2</a:t>
          </a:r>
          <a:r>
            <a:rPr lang="en-IN" sz="2200" kern="1200"/>
            <a:t>O </a:t>
          </a:r>
          <a:endParaRPr lang="en-US" sz="2200" kern="1200"/>
        </a:p>
      </dsp:txBody>
      <dsp:txXfrm>
        <a:off x="90470" y="3941532"/>
        <a:ext cx="7717450" cy="1672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F3A7D-9A84-44B8-A82A-FE48D5137578}">
      <dsp:nvSpPr>
        <dsp:cNvPr id="0" name=""/>
        <dsp:cNvSpPr/>
      </dsp:nvSpPr>
      <dsp:spPr>
        <a:xfrm>
          <a:off x="0" y="0"/>
          <a:ext cx="6628804"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1F3C1D3-70C7-4FBC-BEF7-9743B471F1D5}">
      <dsp:nvSpPr>
        <dsp:cNvPr id="0" name=""/>
        <dsp:cNvSpPr/>
      </dsp:nvSpPr>
      <dsp:spPr>
        <a:xfrm>
          <a:off x="0" y="0"/>
          <a:ext cx="6628804" cy="2489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N" sz="2400" kern="1200"/>
            <a:t>Hypoxemia not responding to conventional therapy is considered as refractory hypoxemia. There is no universally accepted definition of refractory hypoxemia.</a:t>
          </a:r>
          <a:endParaRPr lang="en-US" sz="2400" kern="1200"/>
        </a:p>
      </dsp:txBody>
      <dsp:txXfrm>
        <a:off x="0" y="0"/>
        <a:ext cx="6628804" cy="2489790"/>
      </dsp:txXfrm>
    </dsp:sp>
    <dsp:sp modelId="{A8B2EF19-55ED-4995-8B49-74C69EBF3674}">
      <dsp:nvSpPr>
        <dsp:cNvPr id="0" name=""/>
        <dsp:cNvSpPr/>
      </dsp:nvSpPr>
      <dsp:spPr>
        <a:xfrm>
          <a:off x="0" y="2489790"/>
          <a:ext cx="6628804" cy="0"/>
        </a:xfrm>
        <a:prstGeom prst="lin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2DFD1F-73DB-4B5A-8667-43F133D02F6D}">
      <dsp:nvSpPr>
        <dsp:cNvPr id="0" name=""/>
        <dsp:cNvSpPr/>
      </dsp:nvSpPr>
      <dsp:spPr>
        <a:xfrm>
          <a:off x="0" y="2489790"/>
          <a:ext cx="6628804" cy="2489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N" sz="2400" kern="1200" dirty="0">
              <a:solidFill>
                <a:srgbClr val="FF0000"/>
              </a:solidFill>
            </a:rPr>
            <a:t>For practical purposes, various criteria have been applied. Most commonly it is considered as either (1) PaO</a:t>
          </a:r>
          <a:r>
            <a:rPr lang="en-IN" sz="2400" kern="1200" baseline="-25000" dirty="0">
              <a:solidFill>
                <a:srgbClr val="FF0000"/>
              </a:solidFill>
            </a:rPr>
            <a:t>2</a:t>
          </a:r>
          <a:r>
            <a:rPr lang="en-IN" sz="2400" kern="1200" dirty="0">
              <a:solidFill>
                <a:srgbClr val="FF0000"/>
              </a:solidFill>
            </a:rPr>
            <a:t> ≤60 mmHg or (2) PaO</a:t>
          </a:r>
          <a:r>
            <a:rPr lang="en-IN" sz="2400" kern="1200" baseline="-25000" dirty="0">
              <a:solidFill>
                <a:srgbClr val="FF0000"/>
              </a:solidFill>
            </a:rPr>
            <a:t>2</a:t>
          </a:r>
          <a:r>
            <a:rPr lang="en-IN" sz="2400" kern="1200" dirty="0">
              <a:solidFill>
                <a:srgbClr val="FF0000"/>
              </a:solidFill>
            </a:rPr>
            <a:t>/FiO</a:t>
          </a:r>
          <a:r>
            <a:rPr lang="en-IN" sz="2400" kern="1200" baseline="-25000" dirty="0">
              <a:solidFill>
                <a:srgbClr val="FF0000"/>
              </a:solidFill>
            </a:rPr>
            <a:t>2</a:t>
          </a:r>
          <a:r>
            <a:rPr lang="en-IN" sz="2400" kern="1200" dirty="0">
              <a:solidFill>
                <a:srgbClr val="FF0000"/>
              </a:solidFill>
            </a:rPr>
            <a:t> ≤100 or (3) Sp02 &lt;88% on FiO</a:t>
          </a:r>
          <a:r>
            <a:rPr lang="en-IN" sz="2400" kern="1200" baseline="-25000" dirty="0">
              <a:solidFill>
                <a:srgbClr val="FF0000"/>
              </a:solidFill>
            </a:rPr>
            <a:t>2</a:t>
          </a:r>
          <a:r>
            <a:rPr lang="en-IN" sz="2400" kern="1200" dirty="0">
              <a:solidFill>
                <a:srgbClr val="FF0000"/>
              </a:solidFill>
            </a:rPr>
            <a:t> of 0.8-1.0 with a positive end-expiratory pressure (PEEP) of </a:t>
          </a:r>
          <a:r>
            <a:rPr lang="en-US" sz="2400" kern="1200" dirty="0">
              <a:solidFill>
                <a:srgbClr val="FF0000"/>
              </a:solidFill>
            </a:rPr>
            <a:t> ≥ </a:t>
          </a:r>
          <a:r>
            <a:rPr lang="en-IN" sz="2400" kern="1200" dirty="0">
              <a:solidFill>
                <a:srgbClr val="FF0000"/>
              </a:solidFill>
            </a:rPr>
            <a:t>5 cm H</a:t>
          </a:r>
          <a:r>
            <a:rPr lang="en-IN" sz="2400" kern="1200" baseline="-25000" dirty="0">
              <a:solidFill>
                <a:srgbClr val="FF0000"/>
              </a:solidFill>
            </a:rPr>
            <a:t>2</a:t>
          </a:r>
          <a:r>
            <a:rPr lang="en-IN" sz="2400" kern="1200" dirty="0">
              <a:solidFill>
                <a:srgbClr val="FF0000"/>
              </a:solidFill>
            </a:rPr>
            <a:t>O with plateau pressure </a:t>
          </a:r>
          <a:r>
            <a:rPr lang="en-US" sz="2400" kern="1200" dirty="0">
              <a:solidFill>
                <a:srgbClr val="FF0000"/>
              </a:solidFill>
            </a:rPr>
            <a:t>≥ </a:t>
          </a:r>
          <a:r>
            <a:rPr lang="en-IN" sz="2400" kern="1200" dirty="0">
              <a:solidFill>
                <a:srgbClr val="FF0000"/>
              </a:solidFill>
            </a:rPr>
            <a:t>30 cm H</a:t>
          </a:r>
          <a:r>
            <a:rPr lang="en-IN" sz="2400" kern="1200" baseline="-25000" dirty="0">
              <a:solidFill>
                <a:srgbClr val="FF0000"/>
              </a:solidFill>
            </a:rPr>
            <a:t>2</a:t>
          </a:r>
          <a:r>
            <a:rPr lang="en-IN" sz="2400" kern="1200" dirty="0">
              <a:solidFill>
                <a:srgbClr val="FF0000"/>
              </a:solidFill>
            </a:rPr>
            <a:t>O.</a:t>
          </a:r>
          <a:endParaRPr lang="en-US" sz="2400" kern="1200" dirty="0">
            <a:solidFill>
              <a:srgbClr val="FF0000"/>
            </a:solidFill>
          </a:endParaRPr>
        </a:p>
      </dsp:txBody>
      <dsp:txXfrm>
        <a:off x="0" y="2489790"/>
        <a:ext cx="6628804" cy="2489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08FE3-79C9-4315-9E77-354A2FF3FAE2}">
      <dsp:nvSpPr>
        <dsp:cNvPr id="0" name=""/>
        <dsp:cNvSpPr/>
      </dsp:nvSpPr>
      <dsp:spPr>
        <a:xfrm>
          <a:off x="0" y="2431"/>
          <a:ext cx="6628804"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24DAA52-976D-4FC1-B72A-E2FC95A6F155}">
      <dsp:nvSpPr>
        <dsp:cNvPr id="0" name=""/>
        <dsp:cNvSpPr/>
      </dsp:nvSpPr>
      <dsp:spPr>
        <a:xfrm>
          <a:off x="0" y="2431"/>
          <a:ext cx="6628804" cy="165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N" sz="2700" kern="1200" dirty="0"/>
            <a:t>Refractory hypoxemia in </a:t>
          </a:r>
          <a:r>
            <a:rPr lang="en-IN" sz="2700" kern="1200" dirty="0" err="1"/>
            <a:t>Covid</a:t>
          </a:r>
          <a:r>
            <a:rPr lang="en-IN" sz="2700" kern="1200" dirty="0"/>
            <a:t> 19 patients occurs due to moderate to severe ARDS. </a:t>
          </a:r>
          <a:endParaRPr lang="en-US" sz="2700" kern="1200" dirty="0"/>
        </a:p>
      </dsp:txBody>
      <dsp:txXfrm>
        <a:off x="0" y="2431"/>
        <a:ext cx="6628804" cy="1658239"/>
      </dsp:txXfrm>
    </dsp:sp>
    <dsp:sp modelId="{B3F779A8-FEA1-431E-8D89-3A3481B92129}">
      <dsp:nvSpPr>
        <dsp:cNvPr id="0" name=""/>
        <dsp:cNvSpPr/>
      </dsp:nvSpPr>
      <dsp:spPr>
        <a:xfrm>
          <a:off x="0" y="1660670"/>
          <a:ext cx="6628804" cy="0"/>
        </a:xfrm>
        <a:prstGeom prst="line">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w="12700" cap="rnd" cmpd="sng" algn="ctr">
          <a:solidFill>
            <a:schemeClr val="accent2">
              <a:hueOff val="-1482143"/>
              <a:satOff val="7100"/>
              <a:lumOff val="6569"/>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743A05D-5A36-4468-9F19-A6F586029AD5}">
      <dsp:nvSpPr>
        <dsp:cNvPr id="0" name=""/>
        <dsp:cNvSpPr/>
      </dsp:nvSpPr>
      <dsp:spPr>
        <a:xfrm>
          <a:off x="0" y="1660670"/>
          <a:ext cx="6628804" cy="165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N" sz="2700" kern="1200" dirty="0"/>
            <a:t>There are no separate guidelines to manage COVID19 patients with refractory hypoxemia. SCCM recommends to follow guidelines for ARDS.</a:t>
          </a:r>
          <a:endParaRPr lang="en-US" sz="2700" kern="1200" dirty="0"/>
        </a:p>
      </dsp:txBody>
      <dsp:txXfrm>
        <a:off x="0" y="1660670"/>
        <a:ext cx="6628804" cy="1658239"/>
      </dsp:txXfrm>
    </dsp:sp>
    <dsp:sp modelId="{312FCBE4-9587-4349-9DB2-D2C761CB9EFE}">
      <dsp:nvSpPr>
        <dsp:cNvPr id="0" name=""/>
        <dsp:cNvSpPr/>
      </dsp:nvSpPr>
      <dsp:spPr>
        <a:xfrm>
          <a:off x="0" y="3318910"/>
          <a:ext cx="6628804" cy="0"/>
        </a:xfrm>
        <a:prstGeom prst="line">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w="12700" cap="rnd" cmpd="sng" algn="ctr">
          <a:solidFill>
            <a:schemeClr val="accent2">
              <a:hueOff val="-2964286"/>
              <a:satOff val="14200"/>
              <a:lumOff val="1313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4205F0F-49B2-4F83-9DC8-4559822644EE}">
      <dsp:nvSpPr>
        <dsp:cNvPr id="0" name=""/>
        <dsp:cNvSpPr/>
      </dsp:nvSpPr>
      <dsp:spPr>
        <a:xfrm>
          <a:off x="0" y="3318910"/>
          <a:ext cx="6628804" cy="165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IN" sz="2700" kern="1200" dirty="0"/>
        </a:p>
        <a:p>
          <a:pPr marL="0" lvl="0" indent="0" algn="l" defTabSz="1200150">
            <a:lnSpc>
              <a:spcPct val="90000"/>
            </a:lnSpc>
            <a:spcBef>
              <a:spcPct val="0"/>
            </a:spcBef>
            <a:spcAft>
              <a:spcPct val="35000"/>
            </a:spcAft>
            <a:buNone/>
          </a:pPr>
          <a:r>
            <a:rPr lang="en-IN" sz="2700" kern="1200" dirty="0"/>
            <a:t>SCCM recommends Sp02 of 92% to 96% in COVID 19 ARDS. </a:t>
          </a:r>
          <a:endParaRPr lang="en-US" sz="2700" kern="1200" dirty="0"/>
        </a:p>
      </dsp:txBody>
      <dsp:txXfrm>
        <a:off x="0" y="3318910"/>
        <a:ext cx="6628804" cy="1658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52DC9-6DE1-4F18-AC19-20EE1ECE8F4F}">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t>1. Use of neuromuscular blockade (NMB)</a:t>
          </a:r>
          <a:endParaRPr lang="en-US" sz="2700" kern="1200"/>
        </a:p>
      </dsp:txBody>
      <dsp:txXfrm>
        <a:off x="0" y="93057"/>
        <a:ext cx="3005666" cy="1803399"/>
      </dsp:txXfrm>
    </dsp:sp>
    <dsp:sp modelId="{EB005E3B-F3EC-437C-9C3A-6A2041B56584}">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t>2. Prone positioning</a:t>
          </a:r>
          <a:endParaRPr lang="en-US" sz="2700" kern="1200"/>
        </a:p>
      </dsp:txBody>
      <dsp:txXfrm>
        <a:off x="3306233" y="93057"/>
        <a:ext cx="3005666" cy="1803399"/>
      </dsp:txXfrm>
    </dsp:sp>
    <dsp:sp modelId="{489C473B-BDBB-426A-94D7-D9F41584AB9F}">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t>3. Recruitment Maneuver</a:t>
          </a:r>
          <a:endParaRPr lang="en-US" sz="2700" kern="1200"/>
        </a:p>
      </dsp:txBody>
      <dsp:txXfrm>
        <a:off x="6612466" y="93057"/>
        <a:ext cx="3005666" cy="1803399"/>
      </dsp:txXfrm>
    </dsp:sp>
    <dsp:sp modelId="{785EF886-FDA3-4EFB-9EE6-279882323BE1}">
      <dsp:nvSpPr>
        <dsp:cNvPr id="0" name=""/>
        <dsp:cNvSpPr/>
      </dsp:nvSpPr>
      <dsp:spPr>
        <a:xfrm>
          <a:off x="0"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t>4. Inhaled Nitric oxide (iNO)</a:t>
          </a:r>
          <a:endParaRPr lang="en-US" sz="2700" kern="1200"/>
        </a:p>
      </dsp:txBody>
      <dsp:txXfrm>
        <a:off x="0" y="2197024"/>
        <a:ext cx="3005666" cy="1803399"/>
      </dsp:txXfrm>
    </dsp:sp>
    <dsp:sp modelId="{AA3EDBB4-7500-4D3B-86E5-4E2D12C50F44}">
      <dsp:nvSpPr>
        <dsp:cNvPr id="0" name=""/>
        <dsp:cNvSpPr/>
      </dsp:nvSpPr>
      <dsp:spPr>
        <a:xfrm>
          <a:off x="3306233"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t>5. High frequency oscillatory ventilation (HFOV)</a:t>
          </a:r>
          <a:endParaRPr lang="en-US" sz="2700" kern="1200"/>
        </a:p>
      </dsp:txBody>
      <dsp:txXfrm>
        <a:off x="3306233" y="2197024"/>
        <a:ext cx="3005666" cy="1803399"/>
      </dsp:txXfrm>
    </dsp:sp>
    <dsp:sp modelId="{11599BE8-3D3D-49F9-919A-56943A8A0F9D}">
      <dsp:nvSpPr>
        <dsp:cNvPr id="0" name=""/>
        <dsp:cNvSpPr/>
      </dsp:nvSpPr>
      <dsp:spPr>
        <a:xfrm>
          <a:off x="6612466" y="2197024"/>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t>6. Extracorporeal membrane oxygenation (ECMO)</a:t>
          </a:r>
          <a:endParaRPr lang="en-US" sz="2700" kern="1200"/>
        </a:p>
      </dsp:txBody>
      <dsp:txXfrm>
        <a:off x="6612466" y="2197024"/>
        <a:ext cx="3005666" cy="18033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F0CB1-B5E3-4987-90B1-30C8B7C3FE4F}">
      <dsp:nvSpPr>
        <dsp:cNvPr id="0" name=""/>
        <dsp:cNvSpPr/>
      </dsp:nvSpPr>
      <dsp:spPr>
        <a:xfrm>
          <a:off x="0" y="2411"/>
          <a:ext cx="96181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25736-B9B8-4341-9302-C796E3592087}">
      <dsp:nvSpPr>
        <dsp:cNvPr id="0" name=""/>
        <dsp:cNvSpPr/>
      </dsp:nvSpPr>
      <dsp:spPr>
        <a:xfrm>
          <a:off x="0" y="2411"/>
          <a:ext cx="9618133" cy="164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dirty="0"/>
            <a:t>Spontaneously, breathing patients with ARDS usually have a high respiratory drive thereby generating larger than targeted tidal volumes per breath that predispose patients to risk of </a:t>
          </a:r>
          <a:r>
            <a:rPr lang="en-IN" sz="2200" kern="1200" dirty="0" err="1"/>
            <a:t>volutrauma</a:t>
          </a:r>
          <a:r>
            <a:rPr lang="en-IN" sz="2200" kern="1200" dirty="0"/>
            <a:t> and biotrauma. </a:t>
          </a:r>
          <a:endParaRPr lang="en-US" sz="2200" kern="1200" dirty="0"/>
        </a:p>
      </dsp:txBody>
      <dsp:txXfrm>
        <a:off x="0" y="2411"/>
        <a:ext cx="9618133" cy="1644312"/>
      </dsp:txXfrm>
    </dsp:sp>
    <dsp:sp modelId="{1361062C-24E2-42A5-A836-AA5DBFDDC9C9}">
      <dsp:nvSpPr>
        <dsp:cNvPr id="0" name=""/>
        <dsp:cNvSpPr/>
      </dsp:nvSpPr>
      <dsp:spPr>
        <a:xfrm>
          <a:off x="0" y="1646723"/>
          <a:ext cx="9618133" cy="0"/>
        </a:xfrm>
        <a:prstGeom prst="line">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AB396-5E16-4928-842F-FF26B490B75B}">
      <dsp:nvSpPr>
        <dsp:cNvPr id="0" name=""/>
        <dsp:cNvSpPr/>
      </dsp:nvSpPr>
      <dsp:spPr>
        <a:xfrm>
          <a:off x="0" y="1646723"/>
          <a:ext cx="9618133" cy="164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b="1" kern="1200"/>
            <a:t>Advantages: </a:t>
          </a:r>
          <a:r>
            <a:rPr lang="en-IN" sz="2200" kern="1200"/>
            <a:t>NMB eliminates muscle activity thereby resulting in decreased oxygen consumption, and improved patient-ventilator synchrony</a:t>
          </a:r>
          <a:endParaRPr lang="en-US" sz="2200" kern="1200"/>
        </a:p>
      </dsp:txBody>
      <dsp:txXfrm>
        <a:off x="0" y="1646723"/>
        <a:ext cx="9618133" cy="1644312"/>
      </dsp:txXfrm>
    </dsp:sp>
    <dsp:sp modelId="{C104AC3B-9056-4AC2-8620-7B4328D6E142}">
      <dsp:nvSpPr>
        <dsp:cNvPr id="0" name=""/>
        <dsp:cNvSpPr/>
      </dsp:nvSpPr>
      <dsp:spPr>
        <a:xfrm>
          <a:off x="0" y="3291036"/>
          <a:ext cx="9618133" cy="0"/>
        </a:xfrm>
        <a:prstGeom prst="line">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A8994-C391-4792-BA98-8990DE7A2150}">
      <dsp:nvSpPr>
        <dsp:cNvPr id="0" name=""/>
        <dsp:cNvSpPr/>
      </dsp:nvSpPr>
      <dsp:spPr>
        <a:xfrm>
          <a:off x="0" y="3291036"/>
          <a:ext cx="9618133" cy="164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a:t>Disadvantages: paralysis interferes with neurological assessment and has been found to be associated with critical illness polyneuropathy and posttraumatic stress disorder when compared to patients receiving sedation alone. It is necessary to limit their usage to shortest possible time.</a:t>
          </a:r>
          <a:endParaRPr lang="en-US" sz="2200" kern="1200"/>
        </a:p>
      </dsp:txBody>
      <dsp:txXfrm>
        <a:off x="0" y="3291036"/>
        <a:ext cx="9618133" cy="1644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ED76A-7B96-4FF0-9752-493CB6700DC9}">
      <dsp:nvSpPr>
        <dsp:cNvPr id="0" name=""/>
        <dsp:cNvSpPr/>
      </dsp:nvSpPr>
      <dsp:spPr>
        <a:xfrm>
          <a:off x="0" y="1998"/>
          <a:ext cx="96181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A9B20-FF0B-4568-AB28-599BF3C79F4C}">
      <dsp:nvSpPr>
        <dsp:cNvPr id="0" name=""/>
        <dsp:cNvSpPr/>
      </dsp:nvSpPr>
      <dsp:spPr>
        <a:xfrm>
          <a:off x="0" y="1998"/>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N" sz="2700" kern="1200"/>
            <a:t>Recruitment maneuver (RM) is the process of transiently increasing transpulmonary pressure with the aim of recruiting the collapsed alveoli. </a:t>
          </a:r>
          <a:endParaRPr lang="en-US" sz="2700" kern="1200"/>
        </a:p>
      </dsp:txBody>
      <dsp:txXfrm>
        <a:off x="0" y="1998"/>
        <a:ext cx="9618133" cy="1363161"/>
      </dsp:txXfrm>
    </dsp:sp>
    <dsp:sp modelId="{533FE335-AE02-4616-A1D5-4BF7EF26243C}">
      <dsp:nvSpPr>
        <dsp:cNvPr id="0" name=""/>
        <dsp:cNvSpPr/>
      </dsp:nvSpPr>
      <dsp:spPr>
        <a:xfrm>
          <a:off x="0" y="1365160"/>
          <a:ext cx="9618133" cy="0"/>
        </a:xfrm>
        <a:prstGeom prst="line">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1F93E-B6C2-4793-A8E8-1035DF54B94C}">
      <dsp:nvSpPr>
        <dsp:cNvPr id="0" name=""/>
        <dsp:cNvSpPr/>
      </dsp:nvSpPr>
      <dsp:spPr>
        <a:xfrm>
          <a:off x="0" y="1365160"/>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N" sz="2700" kern="1200"/>
            <a:t>Generally, it is defined as, intermittent or sustained, application of pressure higher than that applied for a normal breath for a short period of time (usually up to 40 s).</a:t>
          </a:r>
          <a:endParaRPr lang="en-US" sz="2700" kern="1200"/>
        </a:p>
      </dsp:txBody>
      <dsp:txXfrm>
        <a:off x="0" y="1365160"/>
        <a:ext cx="9618133" cy="1363161"/>
      </dsp:txXfrm>
    </dsp:sp>
    <dsp:sp modelId="{762D8E5B-43E2-4DF2-9284-FD77442A4D78}">
      <dsp:nvSpPr>
        <dsp:cNvPr id="0" name=""/>
        <dsp:cNvSpPr/>
      </dsp:nvSpPr>
      <dsp:spPr>
        <a:xfrm>
          <a:off x="0" y="2728321"/>
          <a:ext cx="9618133" cy="0"/>
        </a:xfrm>
        <a:prstGeom prst="line">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AA4FD3-66FB-439E-89EA-6426808F88C4}">
      <dsp:nvSpPr>
        <dsp:cNvPr id="0" name=""/>
        <dsp:cNvSpPr/>
      </dsp:nvSpPr>
      <dsp:spPr>
        <a:xfrm>
          <a:off x="0" y="2728321"/>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N" sz="2700" kern="1200"/>
            <a:t>“Sigh” and “sustained inflation” are the two most commonly used RMs.</a:t>
          </a:r>
          <a:endParaRPr lang="en-US" sz="2700" kern="1200"/>
        </a:p>
      </dsp:txBody>
      <dsp:txXfrm>
        <a:off x="0" y="2728321"/>
        <a:ext cx="9618133" cy="13631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D3715-2B89-4D46-9FB9-9AA229E5B43D}">
      <dsp:nvSpPr>
        <dsp:cNvPr id="0" name=""/>
        <dsp:cNvSpPr/>
      </dsp:nvSpPr>
      <dsp:spPr>
        <a:xfrm>
          <a:off x="0" y="90750"/>
          <a:ext cx="6628804" cy="23587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a:t>For mechanically ventilated adults with COVID-19 and hypoxemia despite optimizing ventilation, SCCM suggest using recruitment maneuvers, over not using recruitment maneuvers.</a:t>
          </a:r>
          <a:endParaRPr lang="en-US" sz="2800" kern="1200"/>
        </a:p>
      </dsp:txBody>
      <dsp:txXfrm>
        <a:off x="115143" y="205893"/>
        <a:ext cx="6398518" cy="2128434"/>
      </dsp:txXfrm>
    </dsp:sp>
    <dsp:sp modelId="{794E4BAC-F6D6-4945-80FC-4DF40E6C6384}">
      <dsp:nvSpPr>
        <dsp:cNvPr id="0" name=""/>
        <dsp:cNvSpPr/>
      </dsp:nvSpPr>
      <dsp:spPr>
        <a:xfrm>
          <a:off x="0" y="2530110"/>
          <a:ext cx="6628804" cy="235872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a:t>SCCM recommend against using staircase (incremental PEEP) recruitment maneuvers</a:t>
          </a:r>
          <a:endParaRPr lang="en-US" sz="2800" kern="1200"/>
        </a:p>
      </dsp:txBody>
      <dsp:txXfrm>
        <a:off x="115143" y="2645253"/>
        <a:ext cx="6398518" cy="21284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63D323-0669-4F72-AA6F-2F54907236F0}" type="datetimeFigureOut">
              <a:rPr lang="en-IN" smtClean="0"/>
              <a:t>10-04-2020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24706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3D323-0669-4F72-AA6F-2F54907236F0}" type="datetimeFigureOut">
              <a:rPr lang="en-IN" smtClean="0"/>
              <a:t>10-04-2020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58032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3D323-0669-4F72-AA6F-2F54907236F0}" type="datetimeFigureOut">
              <a:rPr lang="en-IN" smtClean="0"/>
              <a:t>10-04-2020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9ADE98-5657-496E-BA80-90B780F4300B}"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0289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3D323-0669-4F72-AA6F-2F54907236F0}" type="datetimeFigureOut">
              <a:rPr lang="en-IN" smtClean="0"/>
              <a:t>10-04-2020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2250446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3D323-0669-4F72-AA6F-2F54907236F0}" type="datetimeFigureOut">
              <a:rPr lang="en-IN" smtClean="0"/>
              <a:t>10-04-2020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9ADE98-5657-496E-BA80-90B780F4300B}"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6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3D323-0669-4F72-AA6F-2F54907236F0}" type="datetimeFigureOut">
              <a:rPr lang="en-IN" smtClean="0"/>
              <a:t>10-04-2020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160216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3D323-0669-4F72-AA6F-2F54907236F0}" type="datetimeFigureOut">
              <a:rPr lang="en-IN" smtClean="0"/>
              <a:t>10-04-2020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81034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3D323-0669-4F72-AA6F-2F54907236F0}" type="datetimeFigureOut">
              <a:rPr lang="en-IN" smtClean="0"/>
              <a:t>10-04-2020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13847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3D323-0669-4F72-AA6F-2F54907236F0}" type="datetimeFigureOut">
              <a:rPr lang="en-IN" smtClean="0"/>
              <a:t>10-04-2020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377240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3D323-0669-4F72-AA6F-2F54907236F0}" type="datetimeFigureOut">
              <a:rPr lang="en-IN" smtClean="0"/>
              <a:t>10-04-2020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347888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63D323-0669-4F72-AA6F-2F54907236F0}" type="datetimeFigureOut">
              <a:rPr lang="en-IN" smtClean="0"/>
              <a:t>10-04-2020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291146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63D323-0669-4F72-AA6F-2F54907236F0}" type="datetimeFigureOut">
              <a:rPr lang="en-IN" smtClean="0"/>
              <a:t>10-04-2020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426891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63D323-0669-4F72-AA6F-2F54907236F0}" type="datetimeFigureOut">
              <a:rPr lang="en-IN" smtClean="0"/>
              <a:t>10-04-2020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94671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3D323-0669-4F72-AA6F-2F54907236F0}" type="datetimeFigureOut">
              <a:rPr lang="en-IN" smtClean="0"/>
              <a:t>10-04-2020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65307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63D323-0669-4F72-AA6F-2F54907236F0}" type="datetimeFigureOut">
              <a:rPr lang="en-IN" smtClean="0"/>
              <a:t>10-04-2020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177753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3D323-0669-4F72-AA6F-2F54907236F0}" type="datetimeFigureOut">
              <a:rPr lang="en-IN" smtClean="0"/>
              <a:t>10-04-2020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9ADE98-5657-496E-BA80-90B780F4300B}" type="slidenum">
              <a:rPr lang="en-IN" smtClean="0"/>
              <a:t>‹#›</a:t>
            </a:fld>
            <a:endParaRPr lang="en-IN"/>
          </a:p>
        </p:txBody>
      </p:sp>
    </p:spTree>
    <p:extLst>
      <p:ext uri="{BB962C8B-B14F-4D97-AF65-F5344CB8AC3E}">
        <p14:creationId xmlns:p14="http://schemas.microsoft.com/office/powerpoint/2010/main" val="373343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63D323-0669-4F72-AA6F-2F54907236F0}" type="datetimeFigureOut">
              <a:rPr lang="en-IN" smtClean="0"/>
              <a:t>10-04-2020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9ADE98-5657-496E-BA80-90B780F4300B}" type="slidenum">
              <a:rPr lang="en-IN" smtClean="0"/>
              <a:t>‹#›</a:t>
            </a:fld>
            <a:endParaRPr lang="en-IN"/>
          </a:p>
        </p:txBody>
      </p:sp>
    </p:spTree>
    <p:extLst>
      <p:ext uri="{BB962C8B-B14F-4D97-AF65-F5344CB8AC3E}">
        <p14:creationId xmlns:p14="http://schemas.microsoft.com/office/powerpoint/2010/main" val="3503016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 /><Relationship Id="rId2" Type="http://schemas.openxmlformats.org/officeDocument/2006/relationships/diagramData" Target="../diagrams/data8.xml" /><Relationship Id="rId1" Type="http://schemas.openxmlformats.org/officeDocument/2006/relationships/slideLayout" Target="../slideLayouts/slideLayout2.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 /><Relationship Id="rId2" Type="http://schemas.openxmlformats.org/officeDocument/2006/relationships/diagramData" Target="../diagrams/data9.xml" /><Relationship Id="rId1" Type="http://schemas.openxmlformats.org/officeDocument/2006/relationships/slideLayout" Target="../slideLayouts/slideLayout2.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2.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1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 /><Relationship Id="rId2" Type="http://schemas.openxmlformats.org/officeDocument/2006/relationships/diagramData" Target="../diagrams/data11.xml" /><Relationship Id="rId1" Type="http://schemas.openxmlformats.org/officeDocument/2006/relationships/slideLayout" Target="../slideLayouts/slideLayout2.xml" /><Relationship Id="rId6" Type="http://schemas.microsoft.com/office/2007/relationships/diagramDrawing" Target="../diagrams/drawing11.xml" /><Relationship Id="rId5" Type="http://schemas.openxmlformats.org/officeDocument/2006/relationships/diagramColors" Target="../diagrams/colors11.xml" /><Relationship Id="rId4" Type="http://schemas.openxmlformats.org/officeDocument/2006/relationships/diagramQuickStyle" Target="../diagrams/quickStyle11.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 /><Relationship Id="rId2" Type="http://schemas.openxmlformats.org/officeDocument/2006/relationships/diagramData" Target="../diagrams/data12.xml" /><Relationship Id="rId1" Type="http://schemas.openxmlformats.org/officeDocument/2006/relationships/slideLayout" Target="../slideLayouts/slideLayout2.xml" /><Relationship Id="rId6" Type="http://schemas.microsoft.com/office/2007/relationships/diagramDrawing" Target="../diagrams/drawing12.xml" /><Relationship Id="rId5" Type="http://schemas.openxmlformats.org/officeDocument/2006/relationships/diagramColors" Target="../diagrams/colors12.xml" /><Relationship Id="rId4" Type="http://schemas.openxmlformats.org/officeDocument/2006/relationships/diagramQuickStyle" Target="../diagrams/quickStyle1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 /><Relationship Id="rId2" Type="http://schemas.openxmlformats.org/officeDocument/2006/relationships/diagramData" Target="../diagrams/data13.xml" /><Relationship Id="rId1" Type="http://schemas.openxmlformats.org/officeDocument/2006/relationships/slideLayout" Target="../slideLayouts/slideLayout2.xml" /><Relationship Id="rId6" Type="http://schemas.microsoft.com/office/2007/relationships/diagramDrawing" Target="../diagrams/drawing13.xml" /><Relationship Id="rId5" Type="http://schemas.openxmlformats.org/officeDocument/2006/relationships/diagramColors" Target="../diagrams/colors13.xml" /><Relationship Id="rId4" Type="http://schemas.openxmlformats.org/officeDocument/2006/relationships/diagramQuickStyle" Target="../diagrams/quickStyle13.xml" /></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 /><Relationship Id="rId2" Type="http://schemas.openxmlformats.org/officeDocument/2006/relationships/diagramData" Target="../diagrams/data14.xml" /><Relationship Id="rId1" Type="http://schemas.openxmlformats.org/officeDocument/2006/relationships/slideLayout" Target="../slideLayouts/slideLayout2.xml" /><Relationship Id="rId6" Type="http://schemas.microsoft.com/office/2007/relationships/diagramDrawing" Target="../diagrams/drawing14.xml" /><Relationship Id="rId5" Type="http://schemas.openxmlformats.org/officeDocument/2006/relationships/diagramColors" Target="../diagrams/colors14.xml" /><Relationship Id="rId4" Type="http://schemas.openxmlformats.org/officeDocument/2006/relationships/diagramQuickStyle" Target="../diagrams/quickStyle14.xml" /></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 /><Relationship Id="rId2" Type="http://schemas.openxmlformats.org/officeDocument/2006/relationships/diagramData" Target="../diagrams/data15.xml" /><Relationship Id="rId1" Type="http://schemas.openxmlformats.org/officeDocument/2006/relationships/slideLayout" Target="../slideLayouts/slideLayout2.xml" /><Relationship Id="rId6" Type="http://schemas.microsoft.com/office/2007/relationships/diagramDrawing" Target="../diagrams/drawing15.xml" /><Relationship Id="rId5" Type="http://schemas.openxmlformats.org/officeDocument/2006/relationships/diagramColors" Target="../diagrams/colors15.xml" /><Relationship Id="rId4" Type="http://schemas.openxmlformats.org/officeDocument/2006/relationships/diagramQuickStyle" Target="../diagrams/quickStyle15.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 /><Relationship Id="rId2" Type="http://schemas.openxmlformats.org/officeDocument/2006/relationships/diagramData" Target="../diagrams/data16.xml" /><Relationship Id="rId1" Type="http://schemas.openxmlformats.org/officeDocument/2006/relationships/slideLayout" Target="../slideLayouts/slideLayout2.xml" /><Relationship Id="rId6" Type="http://schemas.microsoft.com/office/2007/relationships/diagramDrawing" Target="../diagrams/drawing16.xml" /><Relationship Id="rId5" Type="http://schemas.openxmlformats.org/officeDocument/2006/relationships/diagramColors" Target="../diagrams/colors16.xml" /><Relationship Id="rId4" Type="http://schemas.openxmlformats.org/officeDocument/2006/relationships/diagramQuickStyle" Target="../diagrams/quickStyle16.xml" /></Relationships>
</file>

<file path=ppt/slides/_rels/slide2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gif"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877E0-EB90-41C7-B31B-4C48AABFA27F}"/>
              </a:ext>
            </a:extLst>
          </p:cNvPr>
          <p:cNvSpPr>
            <a:spLocks noGrp="1"/>
          </p:cNvSpPr>
          <p:nvPr>
            <p:ph type="ctrTitle"/>
          </p:nvPr>
        </p:nvSpPr>
        <p:spPr/>
        <p:txBody>
          <a:bodyPr>
            <a:normAutofit fontScale="90000"/>
          </a:bodyPr>
          <a:lstStyle/>
          <a:p>
            <a:r>
              <a:rPr lang="en-IN" dirty="0"/>
              <a:t>Management of ARDS and refractory hypoxemia in  covid19 patient</a:t>
            </a:r>
          </a:p>
        </p:txBody>
      </p:sp>
      <p:sp>
        <p:nvSpPr>
          <p:cNvPr id="3" name="Subtitle 2">
            <a:extLst>
              <a:ext uri="{FF2B5EF4-FFF2-40B4-BE49-F238E27FC236}">
                <a16:creationId xmlns:a16="http://schemas.microsoft.com/office/drawing/2014/main" id="{6AEB9D70-5485-464F-B5C2-E89D5C4842D8}"/>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98954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99B0-2909-45CF-AC5B-572AB9C2DF49}"/>
              </a:ext>
            </a:extLst>
          </p:cNvPr>
          <p:cNvSpPr>
            <a:spLocks noGrp="1"/>
          </p:cNvSpPr>
          <p:nvPr>
            <p:ph type="title"/>
          </p:nvPr>
        </p:nvSpPr>
        <p:spPr>
          <a:xfrm>
            <a:off x="1286933" y="609600"/>
            <a:ext cx="10197494" cy="1099457"/>
          </a:xfrm>
        </p:spPr>
        <p:txBody>
          <a:bodyPr>
            <a:normAutofit/>
          </a:bodyPr>
          <a:lstStyle/>
          <a:p>
            <a:r>
              <a:rPr lang="en-IN" dirty="0"/>
              <a:t>Modalities for refractory hypoxemia</a:t>
            </a:r>
          </a:p>
        </p:txBody>
      </p:sp>
      <p:graphicFrame>
        <p:nvGraphicFramePr>
          <p:cNvPr id="5" name="Content Placeholder 2">
            <a:extLst>
              <a:ext uri="{FF2B5EF4-FFF2-40B4-BE49-F238E27FC236}">
                <a16:creationId xmlns:a16="http://schemas.microsoft.com/office/drawing/2014/main" id="{23E5C8FF-3892-4DA7-B798-CB6A9094EF54}"/>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08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B7D61-AFB4-487F-9942-ABEDAC2960B3}"/>
              </a:ext>
            </a:extLst>
          </p:cNvPr>
          <p:cNvSpPr>
            <a:spLocks noGrp="1"/>
          </p:cNvSpPr>
          <p:nvPr>
            <p:ph type="title"/>
          </p:nvPr>
        </p:nvSpPr>
        <p:spPr>
          <a:xfrm>
            <a:off x="1286933" y="609600"/>
            <a:ext cx="10197494" cy="1099457"/>
          </a:xfrm>
        </p:spPr>
        <p:txBody>
          <a:bodyPr>
            <a:normAutofit/>
          </a:bodyPr>
          <a:lstStyle/>
          <a:p>
            <a:r>
              <a:rPr lang="en-IN" dirty="0"/>
              <a:t>NMB</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F9A2C8E-A079-4CCF-BA0E-14DDEC591855}"/>
              </a:ext>
            </a:extLst>
          </p:cNvPr>
          <p:cNvGraphicFramePr>
            <a:graphicFrameLocks noGrp="1"/>
          </p:cNvGraphicFramePr>
          <p:nvPr>
            <p:ph idx="1"/>
            <p:extLst>
              <p:ext uri="{D42A27DB-BD31-4B8C-83A1-F6EECF244321}">
                <p14:modId xmlns:p14="http://schemas.microsoft.com/office/powerpoint/2010/main" val="3718502548"/>
              </p:ext>
            </p:extLst>
          </p:nvPr>
        </p:nvGraphicFramePr>
        <p:xfrm>
          <a:off x="1286933" y="1452880"/>
          <a:ext cx="9618133"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94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43A72-7D88-4948-849D-78CE33522DAE}"/>
              </a:ext>
            </a:extLst>
          </p:cNvPr>
          <p:cNvSpPr>
            <a:spLocks noGrp="1"/>
          </p:cNvSpPr>
          <p:nvPr>
            <p:ph type="title"/>
          </p:nvPr>
        </p:nvSpPr>
        <p:spPr>
          <a:xfrm>
            <a:off x="1286933" y="609600"/>
            <a:ext cx="10197494" cy="1099457"/>
          </a:xfrm>
        </p:spPr>
        <p:txBody>
          <a:bodyPr>
            <a:normAutofit/>
          </a:bodyPr>
          <a:lstStyle/>
          <a:p>
            <a:r>
              <a:rPr lang="en-IN" dirty="0"/>
              <a:t>Recruitment </a:t>
            </a:r>
            <a:r>
              <a:rPr lang="en-IN" dirty="0" err="1"/>
              <a:t>maneuvers</a:t>
            </a:r>
            <a:endParaRPr lang="en-IN" dirty="0"/>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26FFA8A-05EF-4890-8FCB-7E732EA7CD30}"/>
              </a:ext>
            </a:extLst>
          </p:cNvPr>
          <p:cNvGraphicFramePr>
            <a:graphicFrameLocks noGrp="1"/>
          </p:cNvGraphicFramePr>
          <p:nvPr>
            <p:ph idx="1"/>
            <p:extLst>
              <p:ext uri="{D42A27DB-BD31-4B8C-83A1-F6EECF244321}">
                <p14:modId xmlns:p14="http://schemas.microsoft.com/office/powerpoint/2010/main" val="89668482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101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BEC34-9F36-4FFC-B376-0307CC853682}"/>
              </a:ext>
            </a:extLst>
          </p:cNvPr>
          <p:cNvSpPr>
            <a:spLocks noGrp="1"/>
          </p:cNvSpPr>
          <p:nvPr>
            <p:ph type="title"/>
          </p:nvPr>
        </p:nvSpPr>
        <p:spPr>
          <a:xfrm>
            <a:off x="652481" y="1382486"/>
            <a:ext cx="3547581" cy="4093028"/>
          </a:xfrm>
        </p:spPr>
        <p:txBody>
          <a:bodyPr anchor="ctr">
            <a:normAutofit/>
          </a:bodyPr>
          <a:lstStyle/>
          <a:p>
            <a:r>
              <a:rPr lang="en-IN" sz="4400"/>
              <a:t>Recruitment maneuvers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E1F4AC-918A-4C8C-BEDE-7E456B513E3B}"/>
              </a:ext>
            </a:extLst>
          </p:cNvPr>
          <p:cNvGraphicFramePr>
            <a:graphicFrameLocks noGrp="1"/>
          </p:cNvGraphicFramePr>
          <p:nvPr>
            <p:ph idx="1"/>
            <p:extLst>
              <p:ext uri="{D42A27DB-BD31-4B8C-83A1-F6EECF244321}">
                <p14:modId xmlns:p14="http://schemas.microsoft.com/office/powerpoint/2010/main" val="204175787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1113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DEE4F-B573-47CB-A8F1-E01E6A5EEF0F}"/>
              </a:ext>
            </a:extLst>
          </p:cNvPr>
          <p:cNvSpPr>
            <a:spLocks noGrp="1"/>
          </p:cNvSpPr>
          <p:nvPr>
            <p:ph type="title"/>
          </p:nvPr>
        </p:nvSpPr>
        <p:spPr>
          <a:xfrm>
            <a:off x="1286933" y="609600"/>
            <a:ext cx="10197494" cy="1099457"/>
          </a:xfrm>
        </p:spPr>
        <p:txBody>
          <a:bodyPr>
            <a:normAutofit/>
          </a:bodyPr>
          <a:lstStyle/>
          <a:p>
            <a:r>
              <a:rPr lang="en-IN"/>
              <a:t>Prone positioning</a:t>
            </a:r>
          </a:p>
        </p:txBody>
      </p:sp>
      <p:sp>
        <p:nvSpPr>
          <p:cNvPr id="30" name="Isosceles Triangle 2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0BD0BC1-8E21-4BA2-816D-C27D8990ABC6}"/>
              </a:ext>
            </a:extLst>
          </p:cNvPr>
          <p:cNvGraphicFramePr>
            <a:graphicFrameLocks noGrp="1"/>
          </p:cNvGraphicFramePr>
          <p:nvPr>
            <p:ph idx="1"/>
            <p:extLst>
              <p:ext uri="{D42A27DB-BD31-4B8C-83A1-F6EECF244321}">
                <p14:modId xmlns:p14="http://schemas.microsoft.com/office/powerpoint/2010/main" val="2285763499"/>
              </p:ext>
            </p:extLst>
          </p:nvPr>
        </p:nvGraphicFramePr>
        <p:xfrm>
          <a:off x="1286933" y="1412240"/>
          <a:ext cx="9618133" cy="4629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265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6E97-A84D-4ADA-A03F-4695D8887AD2}"/>
              </a:ext>
            </a:extLst>
          </p:cNvPr>
          <p:cNvSpPr>
            <a:spLocks noGrp="1"/>
          </p:cNvSpPr>
          <p:nvPr>
            <p:ph type="title"/>
          </p:nvPr>
        </p:nvSpPr>
        <p:spPr/>
        <p:txBody>
          <a:bodyPr/>
          <a:lstStyle/>
          <a:p>
            <a:endParaRPr lang="en-IN"/>
          </a:p>
        </p:txBody>
      </p:sp>
      <p:pic>
        <p:nvPicPr>
          <p:cNvPr id="4100" name="Picture 4" descr="Podcast 124 - The Logistics of Proning for ARDS">
            <a:extLst>
              <a:ext uri="{FF2B5EF4-FFF2-40B4-BE49-F238E27FC236}">
                <a16:creationId xmlns:a16="http://schemas.microsoft.com/office/drawing/2014/main" id="{EC3E2C60-6E37-4E65-872F-477D458725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30" y="0"/>
            <a:ext cx="120656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02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28E8-B8BB-46FE-905D-8B1F606D310E}"/>
              </a:ext>
            </a:extLst>
          </p:cNvPr>
          <p:cNvSpPr>
            <a:spLocks noGrp="1"/>
          </p:cNvSpPr>
          <p:nvPr>
            <p:ph type="title"/>
          </p:nvPr>
        </p:nvSpPr>
        <p:spPr>
          <a:xfrm>
            <a:off x="6094412" y="5073597"/>
            <a:ext cx="5279490" cy="1125622"/>
          </a:xfrm>
        </p:spPr>
        <p:txBody>
          <a:bodyPr vert="horz" lIns="91440" tIns="45720" rIns="91440" bIns="45720" rtlCol="0" anchor="b">
            <a:normAutofit/>
          </a:bodyPr>
          <a:lstStyle/>
          <a:p>
            <a:pPr algn="l"/>
            <a:endParaRPr lang="en-US"/>
          </a:p>
        </p:txBody>
      </p:sp>
      <p:pic>
        <p:nvPicPr>
          <p:cNvPr id="5122" name="Picture 2" descr="Mechanical ventilation of the patient in prone position.  ">
            <a:extLst>
              <a:ext uri="{FF2B5EF4-FFF2-40B4-BE49-F238E27FC236}">
                <a16:creationId xmlns:a16="http://schemas.microsoft.com/office/drawing/2014/main" id="{7278AD25-71CD-4E71-8C66-7CDA3A2041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977"/>
          <a:stretch/>
        </p:blipFill>
        <p:spPr bwMode="auto">
          <a:xfrm>
            <a:off x="20" y="10"/>
            <a:ext cx="1219167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7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F2E634-ED79-4DC5-B17F-DA0D38F9AF68}"/>
              </a:ext>
            </a:extLst>
          </p:cNvPr>
          <p:cNvSpPr>
            <a:spLocks noGrp="1"/>
          </p:cNvSpPr>
          <p:nvPr>
            <p:ph type="title"/>
          </p:nvPr>
        </p:nvSpPr>
        <p:spPr>
          <a:xfrm>
            <a:off x="652481" y="1382486"/>
            <a:ext cx="3547581" cy="4093028"/>
          </a:xfrm>
        </p:spPr>
        <p:txBody>
          <a:bodyPr anchor="ctr">
            <a:normAutofit/>
          </a:bodyPr>
          <a:lstStyle/>
          <a:p>
            <a:r>
              <a:rPr lang="en-IN" sz="4400"/>
              <a:t>Prone positioning</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4E5316B-756E-4EF5-B76C-C0928CE7EC62}"/>
              </a:ext>
            </a:extLst>
          </p:cNvPr>
          <p:cNvGraphicFramePr>
            <a:graphicFrameLocks noGrp="1"/>
          </p:cNvGraphicFramePr>
          <p:nvPr>
            <p:ph idx="1"/>
            <p:extLst>
              <p:ext uri="{D42A27DB-BD31-4B8C-83A1-F6EECF244321}">
                <p14:modId xmlns:p14="http://schemas.microsoft.com/office/powerpoint/2010/main" val="164154688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759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55ED8-472A-4140-B5D7-2CCC8F3986EF}"/>
              </a:ext>
            </a:extLst>
          </p:cNvPr>
          <p:cNvSpPr>
            <a:spLocks noGrp="1"/>
          </p:cNvSpPr>
          <p:nvPr>
            <p:ph type="title"/>
          </p:nvPr>
        </p:nvSpPr>
        <p:spPr>
          <a:xfrm>
            <a:off x="652481" y="1382486"/>
            <a:ext cx="3547581" cy="4093028"/>
          </a:xfrm>
        </p:spPr>
        <p:txBody>
          <a:bodyPr anchor="ctr">
            <a:normAutofit/>
          </a:bodyPr>
          <a:lstStyle/>
          <a:p>
            <a:r>
              <a:rPr lang="en-IN" sz="4400"/>
              <a:t>Prone positioning</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E38CCB-CB0F-4EB2-A38C-6E48ECC805B4}"/>
              </a:ext>
            </a:extLst>
          </p:cNvPr>
          <p:cNvGraphicFramePr>
            <a:graphicFrameLocks noGrp="1"/>
          </p:cNvGraphicFramePr>
          <p:nvPr>
            <p:ph idx="1"/>
            <p:extLst>
              <p:ext uri="{D42A27DB-BD31-4B8C-83A1-F6EECF244321}">
                <p14:modId xmlns:p14="http://schemas.microsoft.com/office/powerpoint/2010/main" val="406555761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69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C2CE8-AA65-4300-B3D4-E329F0C7544A}"/>
              </a:ext>
            </a:extLst>
          </p:cNvPr>
          <p:cNvSpPr>
            <a:spLocks noGrp="1"/>
          </p:cNvSpPr>
          <p:nvPr>
            <p:ph type="title"/>
          </p:nvPr>
        </p:nvSpPr>
        <p:spPr>
          <a:xfrm>
            <a:off x="1222979" y="204444"/>
            <a:ext cx="9291215" cy="1049235"/>
          </a:xfrm>
        </p:spPr>
        <p:txBody>
          <a:bodyPr/>
          <a:lstStyle/>
          <a:p>
            <a:r>
              <a:rPr lang="en-IN" cap="none" dirty="0" err="1"/>
              <a:t>i</a:t>
            </a:r>
            <a:r>
              <a:rPr lang="en-IN" dirty="0" err="1"/>
              <a:t>NO</a:t>
            </a:r>
            <a:endParaRPr lang="en-IN" dirty="0"/>
          </a:p>
        </p:txBody>
      </p:sp>
      <p:sp>
        <p:nvSpPr>
          <p:cNvPr id="3" name="Content Placeholder 2">
            <a:extLst>
              <a:ext uri="{FF2B5EF4-FFF2-40B4-BE49-F238E27FC236}">
                <a16:creationId xmlns:a16="http://schemas.microsoft.com/office/drawing/2014/main" id="{82A7212A-B7C1-4918-8513-77881F9A83EA}"/>
              </a:ext>
            </a:extLst>
          </p:cNvPr>
          <p:cNvSpPr>
            <a:spLocks noGrp="1"/>
          </p:cNvSpPr>
          <p:nvPr>
            <p:ph idx="1"/>
          </p:nvPr>
        </p:nvSpPr>
        <p:spPr>
          <a:xfrm>
            <a:off x="123825" y="1371599"/>
            <a:ext cx="12001499" cy="4657725"/>
          </a:xfrm>
        </p:spPr>
        <p:txBody>
          <a:bodyPr>
            <a:normAutofit/>
          </a:bodyPr>
          <a:lstStyle/>
          <a:p>
            <a:r>
              <a:rPr lang="en-IN" sz="2400" dirty="0"/>
              <a:t>Inhaled pulmonary vasodilators cause selective pulmonary vasodilatation in well-ventilated lung units resulting in better ventilation-perfusion matching and improved oxygenation in ARDS patients </a:t>
            </a:r>
          </a:p>
          <a:p>
            <a:r>
              <a:rPr lang="en-IN" sz="2400" dirty="0"/>
              <a:t>Inhaled vasodilators have short half-lives and therefore are associated with lesser systemic side effects such as hypotension. </a:t>
            </a:r>
          </a:p>
          <a:p>
            <a:r>
              <a:rPr lang="en-IN" sz="2400" dirty="0" err="1"/>
              <a:t>iNO</a:t>
            </a:r>
            <a:r>
              <a:rPr lang="en-IN" sz="2400" dirty="0"/>
              <a:t> is costly, gets rapidly inactivated by </a:t>
            </a:r>
            <a:r>
              <a:rPr lang="en-IN" sz="2400" dirty="0" err="1"/>
              <a:t>hemoglobin</a:t>
            </a:r>
            <a:r>
              <a:rPr lang="en-IN" sz="2400" dirty="0"/>
              <a:t>, requires specialized equipment, and can result in methemoglobinemia (usually above 40 ppm, dose range - 2–80 ppm). </a:t>
            </a:r>
          </a:p>
        </p:txBody>
      </p:sp>
    </p:spTree>
    <p:extLst>
      <p:ext uri="{BB962C8B-B14F-4D97-AF65-F5344CB8AC3E}">
        <p14:creationId xmlns:p14="http://schemas.microsoft.com/office/powerpoint/2010/main" val="342264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ediatric Acute Respiratory Distress Syndrome">
            <a:extLst>
              <a:ext uri="{FF2B5EF4-FFF2-40B4-BE49-F238E27FC236}">
                <a16:creationId xmlns:a16="http://schemas.microsoft.com/office/drawing/2014/main" id="{4488158E-ED4F-4A21-B2D4-B142A9881BD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27" r="4068" b="-2"/>
          <a:stretch/>
        </p:blipFill>
        <p:spPr bwMode="auto">
          <a:xfrm>
            <a:off x="485246" y="512046"/>
            <a:ext cx="11237976" cy="586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3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66021D98-CF4F-4079-B3B9-60E1B49D9E5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116" r="1" b="1"/>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7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D4BAD-F615-447F-9DEA-C2C1715B5D9D}"/>
              </a:ext>
            </a:extLst>
          </p:cNvPr>
          <p:cNvSpPr>
            <a:spLocks noGrp="1"/>
          </p:cNvSpPr>
          <p:nvPr>
            <p:ph type="title"/>
          </p:nvPr>
        </p:nvSpPr>
        <p:spPr>
          <a:xfrm>
            <a:off x="652481" y="1382486"/>
            <a:ext cx="3547581" cy="4093028"/>
          </a:xfrm>
        </p:spPr>
        <p:txBody>
          <a:bodyPr anchor="ctr">
            <a:normAutofit/>
          </a:bodyPr>
          <a:lstStyle/>
          <a:p>
            <a:r>
              <a:rPr lang="en-IN" sz="4400"/>
              <a:t>HFOV</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CC4F66F-DBD7-4496-B320-D63183E1837B}"/>
              </a:ext>
            </a:extLst>
          </p:cNvPr>
          <p:cNvGraphicFramePr>
            <a:graphicFrameLocks noGrp="1"/>
          </p:cNvGraphicFramePr>
          <p:nvPr>
            <p:ph idx="1"/>
            <p:extLst>
              <p:ext uri="{D42A27DB-BD31-4B8C-83A1-F6EECF244321}">
                <p14:modId xmlns:p14="http://schemas.microsoft.com/office/powerpoint/2010/main" val="266705685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8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0AF32-001B-4183-8965-A931816FACE3}"/>
              </a:ext>
            </a:extLst>
          </p:cNvPr>
          <p:cNvSpPr>
            <a:spLocks noGrp="1"/>
          </p:cNvSpPr>
          <p:nvPr>
            <p:ph type="title"/>
          </p:nvPr>
        </p:nvSpPr>
        <p:spPr>
          <a:xfrm>
            <a:off x="652481" y="1382486"/>
            <a:ext cx="3547581" cy="4093028"/>
          </a:xfrm>
        </p:spPr>
        <p:txBody>
          <a:bodyPr anchor="ctr">
            <a:normAutofit/>
          </a:bodyPr>
          <a:lstStyle/>
          <a:p>
            <a:r>
              <a:rPr lang="en-IN" sz="4400"/>
              <a:t>ECMO</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84F864F-DBB0-4FD3-8952-AA070203EE90}"/>
              </a:ext>
            </a:extLst>
          </p:cNvPr>
          <p:cNvGraphicFramePr>
            <a:graphicFrameLocks noGrp="1"/>
          </p:cNvGraphicFramePr>
          <p:nvPr>
            <p:ph idx="1"/>
            <p:extLst>
              <p:ext uri="{D42A27DB-BD31-4B8C-83A1-F6EECF244321}">
                <p14:modId xmlns:p14="http://schemas.microsoft.com/office/powerpoint/2010/main" val="2380020683"/>
              </p:ext>
            </p:extLst>
          </p:nvPr>
        </p:nvGraphicFramePr>
        <p:xfrm>
          <a:off x="4104640" y="345440"/>
          <a:ext cx="7650480" cy="6238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6159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0469C9-3F4C-4003-BFE2-F6AD6E4423C6}"/>
              </a:ext>
            </a:extLst>
          </p:cNvPr>
          <p:cNvSpPr>
            <a:spLocks noGrp="1"/>
          </p:cNvSpPr>
          <p:nvPr>
            <p:ph type="title"/>
          </p:nvPr>
        </p:nvSpPr>
        <p:spPr>
          <a:xfrm>
            <a:off x="652481" y="1382486"/>
            <a:ext cx="3547581" cy="4093028"/>
          </a:xfrm>
        </p:spPr>
        <p:txBody>
          <a:bodyPr anchor="ctr">
            <a:normAutofit/>
          </a:bodyPr>
          <a:lstStyle/>
          <a:p>
            <a:r>
              <a:rPr lang="en-IN" sz="4400"/>
              <a:t>ECMO</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F0B8BEF-8269-4FB7-A24D-F084CD0FBD46}"/>
              </a:ext>
            </a:extLst>
          </p:cNvPr>
          <p:cNvGraphicFramePr>
            <a:graphicFrameLocks noGrp="1"/>
          </p:cNvGraphicFramePr>
          <p:nvPr>
            <p:ph idx="1"/>
            <p:extLst>
              <p:ext uri="{D42A27DB-BD31-4B8C-83A1-F6EECF244321}">
                <p14:modId xmlns:p14="http://schemas.microsoft.com/office/powerpoint/2010/main" val="726753631"/>
              </p:ext>
            </p:extLst>
          </p:nvPr>
        </p:nvGraphicFramePr>
        <p:xfrm>
          <a:off x="3952240" y="172720"/>
          <a:ext cx="8006080" cy="6482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9324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23F9-A270-42C5-970D-F5FB9604D999}"/>
              </a:ext>
            </a:extLst>
          </p:cNvPr>
          <p:cNvSpPr>
            <a:spLocks noGrp="1"/>
          </p:cNvSpPr>
          <p:nvPr>
            <p:ph type="title"/>
          </p:nvPr>
        </p:nvSpPr>
        <p:spPr>
          <a:xfrm>
            <a:off x="677334" y="609600"/>
            <a:ext cx="8596668" cy="1320800"/>
          </a:xfrm>
        </p:spPr>
        <p:txBody>
          <a:bodyPr anchor="t">
            <a:normAutofit/>
          </a:bodyPr>
          <a:lstStyle/>
          <a:p>
            <a:r>
              <a:rPr lang="en-IN" dirty="0"/>
              <a:t>Complications</a:t>
            </a:r>
          </a:p>
        </p:txBody>
      </p:sp>
      <p:sp>
        <p:nvSpPr>
          <p:cNvPr id="9" name="Content Placeholder 8">
            <a:extLst>
              <a:ext uri="{FF2B5EF4-FFF2-40B4-BE49-F238E27FC236}">
                <a16:creationId xmlns:a16="http://schemas.microsoft.com/office/drawing/2014/main" id="{DE88F5B3-58C1-4A3C-9427-AE436421B3B4}"/>
              </a:ext>
            </a:extLst>
          </p:cNvPr>
          <p:cNvSpPr>
            <a:spLocks noGrp="1"/>
          </p:cNvSpPr>
          <p:nvPr>
            <p:ph idx="1"/>
          </p:nvPr>
        </p:nvSpPr>
        <p:spPr>
          <a:xfrm>
            <a:off x="6416039" y="2160589"/>
            <a:ext cx="2927185" cy="3880773"/>
          </a:xfrm>
        </p:spPr>
        <p:txBody>
          <a:bodyPr>
            <a:normAutofit/>
          </a:bodyPr>
          <a:lstStyle/>
          <a:p>
            <a:endParaRPr lang="en-US" sz="1500"/>
          </a:p>
        </p:txBody>
      </p:sp>
      <p:graphicFrame>
        <p:nvGraphicFramePr>
          <p:cNvPr id="7" name="Content Placeholder 3">
            <a:extLst>
              <a:ext uri="{FF2B5EF4-FFF2-40B4-BE49-F238E27FC236}">
                <a16:creationId xmlns:a16="http://schemas.microsoft.com/office/drawing/2014/main" id="{B2F50691-51B8-474D-923C-742E659674C1}"/>
              </a:ext>
            </a:extLst>
          </p:cNvPr>
          <p:cNvGraphicFramePr>
            <a:graphicFrameLocks/>
          </p:cNvGraphicFramePr>
          <p:nvPr>
            <p:extLst>
              <p:ext uri="{D42A27DB-BD31-4B8C-83A1-F6EECF244321}">
                <p14:modId xmlns:p14="http://schemas.microsoft.com/office/powerpoint/2010/main" val="185094413"/>
              </p:ext>
            </p:extLst>
          </p:nvPr>
        </p:nvGraphicFramePr>
        <p:xfrm>
          <a:off x="897695" y="2159331"/>
          <a:ext cx="5122848" cy="4197277"/>
        </p:xfrm>
        <a:graphic>
          <a:graphicData uri="http://schemas.openxmlformats.org/drawingml/2006/table">
            <a:tbl>
              <a:tblPr>
                <a:tableStyleId>{8EC20E35-A176-4012-BC5E-935CFFF8708E}</a:tableStyleId>
              </a:tblPr>
              <a:tblGrid>
                <a:gridCol w="5122848">
                  <a:extLst>
                    <a:ext uri="{9D8B030D-6E8A-4147-A177-3AD203B41FA5}">
                      <a16:colId xmlns:a16="http://schemas.microsoft.com/office/drawing/2014/main" val="968478874"/>
                    </a:ext>
                  </a:extLst>
                </a:gridCol>
              </a:tblGrid>
              <a:tr h="444169">
                <a:tc>
                  <a:txBody>
                    <a:bodyPr/>
                    <a:lstStyle/>
                    <a:p>
                      <a:pPr algn="l" fontAlgn="t"/>
                      <a:r>
                        <a:rPr lang="en-IN" sz="2200">
                          <a:effectLst/>
                        </a:rPr>
                        <a:t>Bleeding - in 30-40% of patients</a:t>
                      </a:r>
                    </a:p>
                  </a:txBody>
                  <a:tcPr marL="82253" marR="82253" marT="41127" marB="41127"/>
                </a:tc>
                <a:extLst>
                  <a:ext uri="{0D108BD9-81ED-4DB2-BD59-A6C34878D82A}">
                    <a16:rowId xmlns:a16="http://schemas.microsoft.com/office/drawing/2014/main" val="2316812709"/>
                  </a:ext>
                </a:extLst>
              </a:tr>
              <a:tr h="444169">
                <a:tc>
                  <a:txBody>
                    <a:bodyPr/>
                    <a:lstStyle/>
                    <a:p>
                      <a:pPr algn="l" fontAlgn="t"/>
                      <a:r>
                        <a:rPr lang="en-IN" sz="2200">
                          <a:effectLst/>
                        </a:rPr>
                        <a:t>Thromboembolism</a:t>
                      </a:r>
                    </a:p>
                  </a:txBody>
                  <a:tcPr marL="82253" marR="82253" marT="41127" marB="41127"/>
                </a:tc>
                <a:extLst>
                  <a:ext uri="{0D108BD9-81ED-4DB2-BD59-A6C34878D82A}">
                    <a16:rowId xmlns:a16="http://schemas.microsoft.com/office/drawing/2014/main" val="1263784339"/>
                  </a:ext>
                </a:extLst>
              </a:tr>
              <a:tr h="773183">
                <a:tc>
                  <a:txBody>
                    <a:bodyPr/>
                    <a:lstStyle/>
                    <a:p>
                      <a:pPr algn="l" fontAlgn="t"/>
                      <a:r>
                        <a:rPr lang="en-IN" sz="2200">
                          <a:effectLst/>
                        </a:rPr>
                        <a:t>Cannulation related: Vessel perforation, arterial dissection, distal ischemia</a:t>
                      </a:r>
                    </a:p>
                  </a:txBody>
                  <a:tcPr marL="82253" marR="82253" marT="41127" marB="41127"/>
                </a:tc>
                <a:extLst>
                  <a:ext uri="{0D108BD9-81ED-4DB2-BD59-A6C34878D82A}">
                    <a16:rowId xmlns:a16="http://schemas.microsoft.com/office/drawing/2014/main" val="1517944224"/>
                  </a:ext>
                </a:extLst>
              </a:tr>
              <a:tr h="444169">
                <a:tc>
                  <a:txBody>
                    <a:bodyPr/>
                    <a:lstStyle/>
                    <a:p>
                      <a:pPr algn="l" fontAlgn="t"/>
                      <a:r>
                        <a:rPr lang="en-IN" sz="2200">
                          <a:effectLst/>
                        </a:rPr>
                        <a:t>Heparin-induced thrombocytopenia</a:t>
                      </a:r>
                    </a:p>
                  </a:txBody>
                  <a:tcPr marL="82253" marR="82253" marT="41127" marB="41127"/>
                </a:tc>
                <a:extLst>
                  <a:ext uri="{0D108BD9-81ED-4DB2-BD59-A6C34878D82A}">
                    <a16:rowId xmlns:a16="http://schemas.microsoft.com/office/drawing/2014/main" val="2629336129"/>
                  </a:ext>
                </a:extLst>
              </a:tr>
              <a:tr h="444169">
                <a:tc>
                  <a:txBody>
                    <a:bodyPr/>
                    <a:lstStyle/>
                    <a:p>
                      <a:pPr algn="l" fontAlgn="t"/>
                      <a:r>
                        <a:rPr lang="en-IN" sz="2200">
                          <a:effectLst/>
                        </a:rPr>
                        <a:t>VA ECMO-related</a:t>
                      </a:r>
                    </a:p>
                  </a:txBody>
                  <a:tcPr marL="82253" marR="82253" marT="41127" marB="41127"/>
                </a:tc>
                <a:extLst>
                  <a:ext uri="{0D108BD9-81ED-4DB2-BD59-A6C34878D82A}">
                    <a16:rowId xmlns:a16="http://schemas.microsoft.com/office/drawing/2014/main" val="3902327340"/>
                  </a:ext>
                </a:extLst>
              </a:tr>
              <a:tr h="444169">
                <a:tc>
                  <a:txBody>
                    <a:bodyPr/>
                    <a:lstStyle/>
                    <a:p>
                      <a:pPr algn="l" fontAlgn="t"/>
                      <a:r>
                        <a:rPr lang="en-IN" sz="2200">
                          <a:effectLst/>
                        </a:rPr>
                        <a:t> Pulmonary hemorrhage</a:t>
                      </a:r>
                    </a:p>
                  </a:txBody>
                  <a:tcPr marL="82253" marR="82253" marT="41127" marB="41127"/>
                </a:tc>
                <a:extLst>
                  <a:ext uri="{0D108BD9-81ED-4DB2-BD59-A6C34878D82A}">
                    <a16:rowId xmlns:a16="http://schemas.microsoft.com/office/drawing/2014/main" val="2411660229"/>
                  </a:ext>
                </a:extLst>
              </a:tr>
              <a:tr h="444169">
                <a:tc>
                  <a:txBody>
                    <a:bodyPr/>
                    <a:lstStyle/>
                    <a:p>
                      <a:pPr algn="l" fontAlgn="t"/>
                      <a:r>
                        <a:rPr lang="en-IN" sz="2200">
                          <a:effectLst/>
                        </a:rPr>
                        <a:t> Cardiac thrombosis</a:t>
                      </a:r>
                    </a:p>
                  </a:txBody>
                  <a:tcPr marL="82253" marR="82253" marT="41127" marB="41127"/>
                </a:tc>
                <a:extLst>
                  <a:ext uri="{0D108BD9-81ED-4DB2-BD59-A6C34878D82A}">
                    <a16:rowId xmlns:a16="http://schemas.microsoft.com/office/drawing/2014/main" val="2885470169"/>
                  </a:ext>
                </a:extLst>
              </a:tr>
              <a:tr h="444169">
                <a:tc>
                  <a:txBody>
                    <a:bodyPr/>
                    <a:lstStyle/>
                    <a:p>
                      <a:pPr algn="l" fontAlgn="t"/>
                      <a:r>
                        <a:rPr lang="en-IN" sz="2200">
                          <a:effectLst/>
                        </a:rPr>
                        <a:t> Coronary or cerebral hypoxia</a:t>
                      </a:r>
                    </a:p>
                  </a:txBody>
                  <a:tcPr marL="82253" marR="82253" marT="41127" marB="41127"/>
                </a:tc>
                <a:extLst>
                  <a:ext uri="{0D108BD9-81ED-4DB2-BD59-A6C34878D82A}">
                    <a16:rowId xmlns:a16="http://schemas.microsoft.com/office/drawing/2014/main" val="742156041"/>
                  </a:ext>
                </a:extLst>
              </a:tr>
            </a:tbl>
          </a:graphicData>
        </a:graphic>
      </p:graphicFrame>
    </p:spTree>
    <p:extLst>
      <p:ext uri="{BB962C8B-B14F-4D97-AF65-F5344CB8AC3E}">
        <p14:creationId xmlns:p14="http://schemas.microsoft.com/office/powerpoint/2010/main" val="2473468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4B3EF-CCAB-4A83-BCE5-27BFD1E7B1FE}"/>
              </a:ext>
            </a:extLst>
          </p:cNvPr>
          <p:cNvSpPr>
            <a:spLocks noGrp="1"/>
          </p:cNvSpPr>
          <p:nvPr>
            <p:ph type="title"/>
          </p:nvPr>
        </p:nvSpPr>
        <p:spPr>
          <a:xfrm>
            <a:off x="652481" y="1382486"/>
            <a:ext cx="3547581" cy="4093028"/>
          </a:xfrm>
        </p:spPr>
        <p:txBody>
          <a:bodyPr anchor="ctr">
            <a:normAutofit/>
          </a:bodyPr>
          <a:lstStyle/>
          <a:p>
            <a:r>
              <a:rPr lang="en-IN" sz="4400"/>
              <a:t>Adjunt therapy</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A85B669-78E2-4E8B-9852-9B645091EF12}"/>
              </a:ext>
            </a:extLst>
          </p:cNvPr>
          <p:cNvGraphicFramePr>
            <a:graphicFrameLocks noGrp="1"/>
          </p:cNvGraphicFramePr>
          <p:nvPr>
            <p:ph idx="1"/>
            <p:extLst>
              <p:ext uri="{D42A27DB-BD31-4B8C-83A1-F6EECF244321}">
                <p14:modId xmlns:p14="http://schemas.microsoft.com/office/powerpoint/2010/main" val="22596288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523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3069-EF8D-4449-B908-94D22B00F2AD}"/>
              </a:ext>
            </a:extLst>
          </p:cNvPr>
          <p:cNvSpPr>
            <a:spLocks noGrp="1"/>
          </p:cNvSpPr>
          <p:nvPr>
            <p:ph type="title"/>
          </p:nvPr>
        </p:nvSpPr>
        <p:spPr/>
        <p:txBody>
          <a:bodyPr/>
          <a:lstStyle/>
          <a:p>
            <a:endParaRPr lang="en-IN"/>
          </a:p>
        </p:txBody>
      </p:sp>
      <p:pic>
        <p:nvPicPr>
          <p:cNvPr id="12290" name="Picture 2" descr="New Guidelines Released for Managing COVID-19 Patients ...">
            <a:extLst>
              <a:ext uri="{FF2B5EF4-FFF2-40B4-BE49-F238E27FC236}">
                <a16:creationId xmlns:a16="http://schemas.microsoft.com/office/drawing/2014/main" id="{FC1B9BAB-BC0E-4569-B3F1-6920370A83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 y="249450"/>
            <a:ext cx="11968480" cy="660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363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VID-19 - EMCrit Project">
            <a:extLst>
              <a:ext uri="{FF2B5EF4-FFF2-40B4-BE49-F238E27FC236}">
                <a16:creationId xmlns:a16="http://schemas.microsoft.com/office/drawing/2014/main" id="{4A3A34F3-92FF-44C7-BA94-6680E32ACB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9002" y="467082"/>
            <a:ext cx="11057956" cy="600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7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OVID Update April 5th 2020 - Emergency Medicine Cases">
            <a:extLst>
              <a:ext uri="{FF2B5EF4-FFF2-40B4-BE49-F238E27FC236}">
                <a16:creationId xmlns:a16="http://schemas.microsoft.com/office/drawing/2014/main" id="{C53008DD-A8EB-4A88-8253-7D19C289CBC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5254"/>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9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46FE3-2C1D-4950-A699-0F430DF38595}"/>
              </a:ext>
            </a:extLst>
          </p:cNvPr>
          <p:cNvSpPr>
            <a:spLocks noGrp="1"/>
          </p:cNvSpPr>
          <p:nvPr>
            <p:ph type="title"/>
          </p:nvPr>
        </p:nvSpPr>
        <p:spPr>
          <a:xfrm>
            <a:off x="652481" y="1382486"/>
            <a:ext cx="3547581" cy="4093028"/>
          </a:xfrm>
        </p:spPr>
        <p:txBody>
          <a:bodyPr anchor="ctr">
            <a:normAutofit/>
          </a:bodyPr>
          <a:lstStyle/>
          <a:p>
            <a:r>
              <a:rPr lang="en-IN" sz="4400"/>
              <a:t>Management of ARDS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92C1422-15F5-4B22-A3AD-8C753514C31B}"/>
              </a:ext>
            </a:extLst>
          </p:cNvPr>
          <p:cNvGraphicFramePr>
            <a:graphicFrameLocks noGrp="1"/>
          </p:cNvGraphicFramePr>
          <p:nvPr>
            <p:ph idx="1"/>
            <p:extLst>
              <p:ext uri="{D42A27DB-BD31-4B8C-83A1-F6EECF244321}">
                <p14:modId xmlns:p14="http://schemas.microsoft.com/office/powerpoint/2010/main" val="25131876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80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32EE-0137-4F50-9577-845349901F68}"/>
              </a:ext>
            </a:extLst>
          </p:cNvPr>
          <p:cNvSpPr>
            <a:spLocks noGrp="1"/>
          </p:cNvSpPr>
          <p:nvPr>
            <p:ph type="title"/>
          </p:nvPr>
        </p:nvSpPr>
        <p:spPr>
          <a:xfrm>
            <a:off x="1286933" y="609600"/>
            <a:ext cx="10197494" cy="1099457"/>
          </a:xfrm>
        </p:spPr>
        <p:txBody>
          <a:bodyPr>
            <a:normAutofit/>
          </a:bodyPr>
          <a:lstStyle/>
          <a:p>
            <a:r>
              <a:rPr lang="en-IN"/>
              <a:t>Lung protective ventilation in ARDS</a:t>
            </a:r>
          </a:p>
        </p:txBody>
      </p:sp>
      <p:graphicFrame>
        <p:nvGraphicFramePr>
          <p:cNvPr id="5" name="Content Placeholder 2">
            <a:extLst>
              <a:ext uri="{FF2B5EF4-FFF2-40B4-BE49-F238E27FC236}">
                <a16:creationId xmlns:a16="http://schemas.microsoft.com/office/drawing/2014/main" id="{CE5EAD70-D6F5-4E73-A77D-33B0B302CF68}"/>
              </a:ext>
            </a:extLst>
          </p:cNvPr>
          <p:cNvGraphicFramePr>
            <a:graphicFrameLocks noGrp="1"/>
          </p:cNvGraphicFramePr>
          <p:nvPr>
            <p:ph idx="1"/>
          </p:nvPr>
        </p:nvGraphicFramePr>
        <p:xfrm>
          <a:off x="1286933" y="1709056"/>
          <a:ext cx="9618133" cy="4640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55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79119-F5C5-459D-918A-B514C085D0F1}"/>
              </a:ext>
            </a:extLst>
          </p:cNvPr>
          <p:cNvSpPr>
            <a:spLocks noGrp="1"/>
          </p:cNvSpPr>
          <p:nvPr>
            <p:ph type="title"/>
          </p:nvPr>
        </p:nvSpPr>
        <p:spPr>
          <a:xfrm>
            <a:off x="652481" y="1382486"/>
            <a:ext cx="3547581" cy="4093028"/>
          </a:xfrm>
        </p:spPr>
        <p:txBody>
          <a:bodyPr anchor="ctr">
            <a:normAutofit/>
          </a:bodyPr>
          <a:lstStyle/>
          <a:p>
            <a:r>
              <a:rPr lang="en-IN" sz="4400"/>
              <a:t>Lung protective ventilation in ARDS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72B0018-FC2C-4E1B-A442-742D83E1D42E}"/>
              </a:ext>
            </a:extLst>
          </p:cNvPr>
          <p:cNvGraphicFramePr>
            <a:graphicFrameLocks noGrp="1"/>
          </p:cNvGraphicFramePr>
          <p:nvPr>
            <p:ph idx="1"/>
            <p:extLst>
              <p:ext uri="{D42A27DB-BD31-4B8C-83A1-F6EECF244321}">
                <p14:modId xmlns:p14="http://schemas.microsoft.com/office/powerpoint/2010/main" val="579822395"/>
              </p:ext>
            </p:extLst>
          </p:nvPr>
        </p:nvGraphicFramePr>
        <p:xfrm>
          <a:off x="3646967" y="202019"/>
          <a:ext cx="7898390" cy="572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13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5" name="Rectangle 8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8" name="Straight Connector 8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8" name="Rectangle 9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ARDS - Diagnosis and Management">
            <a:extLst>
              <a:ext uri="{FF2B5EF4-FFF2-40B4-BE49-F238E27FC236}">
                <a16:creationId xmlns:a16="http://schemas.microsoft.com/office/drawing/2014/main" id="{4DBFF6AC-6058-44BB-9EAC-8CA8A4AE32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9002" y="505187"/>
            <a:ext cx="11225986" cy="589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6F889D8-CECD-42F0-B6DF-6D220316DB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1757" y="629920"/>
            <a:ext cx="11113231" cy="555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7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257B-29D2-4228-BA2A-D8AF54596857}"/>
              </a:ext>
            </a:extLst>
          </p:cNvPr>
          <p:cNvSpPr>
            <a:spLocks noGrp="1"/>
          </p:cNvSpPr>
          <p:nvPr>
            <p:ph type="title"/>
          </p:nvPr>
        </p:nvSpPr>
        <p:spPr>
          <a:xfrm>
            <a:off x="652481" y="1382486"/>
            <a:ext cx="3547581" cy="4093028"/>
          </a:xfrm>
        </p:spPr>
        <p:txBody>
          <a:bodyPr anchor="ctr">
            <a:normAutofit/>
          </a:bodyPr>
          <a:lstStyle/>
          <a:p>
            <a:r>
              <a:rPr lang="en-IN" sz="4400"/>
              <a:t>Refractory hypoxemia</a:t>
            </a:r>
          </a:p>
        </p:txBody>
      </p:sp>
      <p:graphicFrame>
        <p:nvGraphicFramePr>
          <p:cNvPr id="5" name="Content Placeholder 2">
            <a:extLst>
              <a:ext uri="{FF2B5EF4-FFF2-40B4-BE49-F238E27FC236}">
                <a16:creationId xmlns:a16="http://schemas.microsoft.com/office/drawing/2014/main" id="{B41F82C2-CF63-420C-B8F5-FF9631D487F1}"/>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707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9B59-11E1-4280-9EF6-9A91314109DA}"/>
              </a:ext>
            </a:extLst>
          </p:cNvPr>
          <p:cNvSpPr>
            <a:spLocks noGrp="1"/>
          </p:cNvSpPr>
          <p:nvPr>
            <p:ph type="title"/>
          </p:nvPr>
        </p:nvSpPr>
        <p:spPr>
          <a:xfrm>
            <a:off x="652481" y="1382486"/>
            <a:ext cx="3547581" cy="4093028"/>
          </a:xfrm>
        </p:spPr>
        <p:txBody>
          <a:bodyPr anchor="ctr">
            <a:normAutofit/>
          </a:bodyPr>
          <a:lstStyle/>
          <a:p>
            <a:r>
              <a:rPr lang="en-IN" sz="4400"/>
              <a:t>Refractory hypoxemia</a:t>
            </a:r>
          </a:p>
        </p:txBody>
      </p:sp>
      <p:graphicFrame>
        <p:nvGraphicFramePr>
          <p:cNvPr id="5" name="Content Placeholder 2">
            <a:extLst>
              <a:ext uri="{FF2B5EF4-FFF2-40B4-BE49-F238E27FC236}">
                <a16:creationId xmlns:a16="http://schemas.microsoft.com/office/drawing/2014/main" id="{0BF0D0E8-697E-4A2A-A5B2-3ECE4BE08C27}"/>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1418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Widescreen</PresentationFormat>
  <Paragraphs>80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Facet</vt:lpstr>
      <vt:lpstr>Management of ARDS and refractory hypoxemia in  covid19 patient</vt:lpstr>
      <vt:lpstr>PowerPoint Presentation</vt:lpstr>
      <vt:lpstr>Management of ARDS</vt:lpstr>
      <vt:lpstr>Lung protective ventilation in ARDS</vt:lpstr>
      <vt:lpstr>Lung protective ventilation in ARDS</vt:lpstr>
      <vt:lpstr>PowerPoint Presentation</vt:lpstr>
      <vt:lpstr>PowerPoint Presentation</vt:lpstr>
      <vt:lpstr>Refractory hypoxemia</vt:lpstr>
      <vt:lpstr>Refractory hypoxemia</vt:lpstr>
      <vt:lpstr>Modalities for refractory hypoxemia</vt:lpstr>
      <vt:lpstr>NMB</vt:lpstr>
      <vt:lpstr>Recruitment maneuvers</vt:lpstr>
      <vt:lpstr>Recruitment maneuvers</vt:lpstr>
      <vt:lpstr>Prone positioning</vt:lpstr>
      <vt:lpstr>PowerPoint Presentation</vt:lpstr>
      <vt:lpstr>PowerPoint Presentation</vt:lpstr>
      <vt:lpstr>Prone positioning</vt:lpstr>
      <vt:lpstr>Prone positioning</vt:lpstr>
      <vt:lpstr>iNO</vt:lpstr>
      <vt:lpstr>PowerPoint Presentation</vt:lpstr>
      <vt:lpstr>HFOV</vt:lpstr>
      <vt:lpstr>ECMO</vt:lpstr>
      <vt:lpstr>ECMO</vt:lpstr>
      <vt:lpstr>Complications</vt:lpstr>
      <vt:lpstr>Adjunt therapy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ARDS and refractory hypoxemia in  covid19 patient</dc:title>
  <dc:creator>ravi prakash</dc:creator>
  <cp:lastModifiedBy>ravi prakash</cp:lastModifiedBy>
  <cp:revision>2</cp:revision>
  <dcterms:created xsi:type="dcterms:W3CDTF">2020-04-06T15:47:30Z</dcterms:created>
  <dcterms:modified xsi:type="dcterms:W3CDTF">2020-04-10T17:03:28Z</dcterms:modified>
</cp:coreProperties>
</file>